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Lst>
  <p:sldSz cx="7556500" cy="10693400"/>
  <p:notesSz cx="6858000" cy="9144000"/>
  <p:embeddedFontLst>
    <p:embeddedFont>
      <p:font typeface="Sansita" charset="1" panose="03060502030602020506"/>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fonts/font12.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jpe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jpeg" Type="http://schemas.openxmlformats.org/officeDocument/2006/relationships/image"/><Relationship Id="rId15" Target="../media/image14.pn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jpe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svg" Type="http://schemas.openxmlformats.org/officeDocument/2006/relationships/image"/><Relationship Id="rId11" Target="../media/image18.png" Type="http://schemas.openxmlformats.org/officeDocument/2006/relationships/image"/><Relationship Id="rId12" Target="../media/image19.svg" Type="http://schemas.openxmlformats.org/officeDocument/2006/relationships/image"/><Relationship Id="rId13" Target="../media/image20.png" Type="http://schemas.openxmlformats.org/officeDocument/2006/relationships/image"/><Relationship Id="rId14" Target="../media/image21.svg" Type="http://schemas.openxmlformats.org/officeDocument/2006/relationships/image"/><Relationship Id="rId15" Target="../media/image2.png" Type="http://schemas.openxmlformats.org/officeDocument/2006/relationships/image"/><Relationship Id="rId16" Target="../media/image3.svg" Type="http://schemas.openxmlformats.org/officeDocument/2006/relationships/image"/><Relationship Id="rId17" Target="../media/image14.png" Type="http://schemas.openxmlformats.org/officeDocument/2006/relationships/image"/><Relationship Id="rId2" Target="../media/image1.jpe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 Id="rId5" Target="../media/image5.pn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5.jpeg" Type="http://schemas.openxmlformats.org/officeDocument/2006/relationships/image"/><Relationship Id="rId9" Target="../media/image1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png" Type="http://schemas.openxmlformats.org/officeDocument/2006/relationships/image"/><Relationship Id="rId11" Target="../media/image19.svg" Type="http://schemas.openxmlformats.org/officeDocument/2006/relationships/image"/><Relationship Id="rId12" Target="../media/image24.png" Type="http://schemas.openxmlformats.org/officeDocument/2006/relationships/image"/><Relationship Id="rId13" Target="../media/image25.svg" Type="http://schemas.openxmlformats.org/officeDocument/2006/relationships/image"/><Relationship Id="rId14" Target="../media/image26.png" Type="http://schemas.openxmlformats.org/officeDocument/2006/relationships/image"/><Relationship Id="rId15" Target="../media/image27.svg" Type="http://schemas.openxmlformats.org/officeDocument/2006/relationships/image"/><Relationship Id="rId16" Target="../media/image14.png" Type="http://schemas.openxmlformats.org/officeDocument/2006/relationships/image"/><Relationship Id="rId2" Target="../media/image1.jpeg" Type="http://schemas.openxmlformats.org/officeDocument/2006/relationships/image"/><Relationship Id="rId3" Target="../media/image5.pn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22.png" Type="http://schemas.openxmlformats.org/officeDocument/2006/relationships/image"/><Relationship Id="rId7" Target="../media/image23.svg" Type="http://schemas.openxmlformats.org/officeDocument/2006/relationships/image"/><Relationship Id="rId8" Target="../media/image16.png" Type="http://schemas.openxmlformats.org/officeDocument/2006/relationships/image"/><Relationship Id="rId9" Target="../media/image17.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8.png" Type="http://schemas.openxmlformats.org/officeDocument/2006/relationships/image"/><Relationship Id="rId11" Target="../media/image29.svg" Type="http://schemas.openxmlformats.org/officeDocument/2006/relationships/image"/><Relationship Id="rId12" Target="../media/image30.png" Type="http://schemas.openxmlformats.org/officeDocument/2006/relationships/image"/><Relationship Id="rId13" Target="../media/image31.svg" Type="http://schemas.openxmlformats.org/officeDocument/2006/relationships/image"/><Relationship Id="rId14" Target="../media/image32.png" Type="http://schemas.openxmlformats.org/officeDocument/2006/relationships/image"/><Relationship Id="rId15" Target="../media/image33.svg" Type="http://schemas.openxmlformats.org/officeDocument/2006/relationships/image"/><Relationship Id="rId16" Target="../media/image34.png" Type="http://schemas.openxmlformats.org/officeDocument/2006/relationships/image"/><Relationship Id="rId17" Target="../media/image35.svg" Type="http://schemas.openxmlformats.org/officeDocument/2006/relationships/image"/><Relationship Id="rId18" Target="../media/image36.png" Type="http://schemas.openxmlformats.org/officeDocument/2006/relationships/image"/><Relationship Id="rId19" Target="../media/image37.svg" Type="http://schemas.openxmlformats.org/officeDocument/2006/relationships/image"/><Relationship Id="rId2" Target="../media/image1.jpeg" Type="http://schemas.openxmlformats.org/officeDocument/2006/relationships/image"/><Relationship Id="rId20" Target="../media/image14.png" Type="http://schemas.openxmlformats.org/officeDocument/2006/relationships/image"/><Relationship Id="rId3" Target="../media/image5.pn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18.png" Type="http://schemas.openxmlformats.org/officeDocument/2006/relationships/image"/><Relationship Id="rId9" Target="../media/image19.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png" Type="http://schemas.openxmlformats.org/officeDocument/2006/relationships/image"/><Relationship Id="rId11" Target="../media/image19.svg" Type="http://schemas.openxmlformats.org/officeDocument/2006/relationships/image"/><Relationship Id="rId12" Target="../media/image38.png" Type="http://schemas.openxmlformats.org/officeDocument/2006/relationships/image"/><Relationship Id="rId13" Target="../media/image39.svg" Type="http://schemas.openxmlformats.org/officeDocument/2006/relationships/image"/><Relationship Id="rId14" Target="../media/image40.png" Type="http://schemas.openxmlformats.org/officeDocument/2006/relationships/image"/><Relationship Id="rId15" Target="../media/image41.svg" Type="http://schemas.openxmlformats.org/officeDocument/2006/relationships/image"/><Relationship Id="rId16" Target="../media/image14.png" Type="http://schemas.openxmlformats.org/officeDocument/2006/relationships/image"/><Relationship Id="rId2" Target="../media/image1.jpe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 Id="rId5" Target="../media/image5.png" Type="http://schemas.openxmlformats.org/officeDocument/2006/relationships/image"/><Relationship Id="rId6" Target="../media/image26.png" Type="http://schemas.openxmlformats.org/officeDocument/2006/relationships/image"/><Relationship Id="rId7" Target="../media/image27.svg" Type="http://schemas.openxmlformats.org/officeDocument/2006/relationships/image"/><Relationship Id="rId8" Target="../media/image16.png" Type="http://schemas.openxmlformats.org/officeDocument/2006/relationships/image"/><Relationship Id="rId9" Target="../media/image17.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2.jpeg" Type="http://schemas.openxmlformats.org/officeDocument/2006/relationships/image"/><Relationship Id="rId11" Target="../media/image11.png" Type="http://schemas.openxmlformats.org/officeDocument/2006/relationships/image"/><Relationship Id="rId12" Target="../media/image12.svg" Type="http://schemas.openxmlformats.org/officeDocument/2006/relationships/image"/><Relationship Id="rId13" Target="../media/image43.png" Type="http://schemas.openxmlformats.org/officeDocument/2006/relationships/image"/><Relationship Id="rId14" Target="../media/image44.svg" Type="http://schemas.openxmlformats.org/officeDocument/2006/relationships/image"/><Relationship Id="rId15" Target="../media/image45.png" Type="http://schemas.openxmlformats.org/officeDocument/2006/relationships/image"/><Relationship Id="rId16" Target="../media/image46.svg" Type="http://schemas.openxmlformats.org/officeDocument/2006/relationships/image"/><Relationship Id="rId17" Target="../media/image16.png" Type="http://schemas.openxmlformats.org/officeDocument/2006/relationships/image"/><Relationship Id="rId18" Target="../media/image17.svg" Type="http://schemas.openxmlformats.org/officeDocument/2006/relationships/image"/><Relationship Id="rId19" Target="../media/image47.png" Type="http://schemas.openxmlformats.org/officeDocument/2006/relationships/image"/><Relationship Id="rId2" Target="../media/image1.jpeg" Type="http://schemas.openxmlformats.org/officeDocument/2006/relationships/image"/><Relationship Id="rId20" Target="../media/image48.svg" Type="http://schemas.openxmlformats.org/officeDocument/2006/relationships/image"/><Relationship Id="rId21" Target="../media/image49.png" Type="http://schemas.openxmlformats.org/officeDocument/2006/relationships/image"/><Relationship Id="rId22" Target="../media/image50.svg" Type="http://schemas.openxmlformats.org/officeDocument/2006/relationships/image"/><Relationship Id="rId23" Target="../media/image51.jpeg" Type="http://schemas.openxmlformats.org/officeDocument/2006/relationships/image"/><Relationship Id="rId24" Target="../media/image14.png" Type="http://schemas.openxmlformats.org/officeDocument/2006/relationships/image"/><Relationship Id="rId3" Target="../media/image5.png" Type="http://schemas.openxmlformats.org/officeDocument/2006/relationships/image"/><Relationship Id="rId4" Target="../media/image26.png" Type="http://schemas.openxmlformats.org/officeDocument/2006/relationships/image"/><Relationship Id="rId5" Target="../media/image27.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7560000" cy="10692000"/>
          </a:xfrm>
          <a:custGeom>
            <a:avLst/>
            <a:gdLst/>
            <a:ahLst/>
            <a:cxnLst/>
            <a:rect r="r" b="b" t="t" l="l"/>
            <a:pathLst>
              <a:path h="10692000" w="7560000">
                <a:moveTo>
                  <a:pt x="0" y="0"/>
                </a:moveTo>
                <a:lnTo>
                  <a:pt x="7560000" y="0"/>
                </a:lnTo>
                <a:lnTo>
                  <a:pt x="7560000" y="10692000"/>
                </a:lnTo>
                <a:lnTo>
                  <a:pt x="0" y="10692000"/>
                </a:lnTo>
                <a:lnTo>
                  <a:pt x="0" y="0"/>
                </a:lnTo>
                <a:close/>
              </a:path>
            </a:pathLst>
          </a:custGeom>
          <a:blipFill>
            <a:blip r:embed="rId2"/>
            <a:stretch>
              <a:fillRect l="-115166" t="0" r="0" b="-2138"/>
            </a:stretch>
          </a:blipFill>
        </p:spPr>
      </p:sp>
      <p:sp>
        <p:nvSpPr>
          <p:cNvPr name="Freeform 3" id="3"/>
          <p:cNvSpPr/>
          <p:nvPr/>
        </p:nvSpPr>
        <p:spPr>
          <a:xfrm flipH="false" flipV="false" rot="0">
            <a:off x="5051285" y="2494696"/>
            <a:ext cx="266012" cy="141668"/>
          </a:xfrm>
          <a:custGeom>
            <a:avLst/>
            <a:gdLst/>
            <a:ahLst/>
            <a:cxnLst/>
            <a:rect r="r" b="b" t="t" l="l"/>
            <a:pathLst>
              <a:path h="141668" w="266012">
                <a:moveTo>
                  <a:pt x="0" y="0"/>
                </a:moveTo>
                <a:lnTo>
                  <a:pt x="266012" y="0"/>
                </a:lnTo>
                <a:lnTo>
                  <a:pt x="266012" y="141667"/>
                </a:lnTo>
                <a:lnTo>
                  <a:pt x="0" y="141667"/>
                </a:lnTo>
                <a:lnTo>
                  <a:pt x="0" y="0"/>
                </a:lnTo>
                <a:close/>
              </a:path>
            </a:pathLst>
          </a:custGeom>
          <a:blipFill>
            <a:blip r:embed="rId3">
              <a:extLst>
                <a:ext uri="{96DAC541-7B7A-43D3-8B79-37D633B846F1}">
                  <asvg:svgBlip xmlns:asvg="http://schemas.microsoft.com/office/drawing/2016/SVG/main" r:embed="rId4"/>
                </a:ext>
              </a:extLst>
            </a:blip>
            <a:stretch>
              <a:fillRect l="0" t="0" r="-508806" b="-761662"/>
            </a:stretch>
          </a:blipFill>
        </p:spPr>
      </p:sp>
      <p:grpSp>
        <p:nvGrpSpPr>
          <p:cNvPr name="Group 4" id="4"/>
          <p:cNvGrpSpPr/>
          <p:nvPr/>
        </p:nvGrpSpPr>
        <p:grpSpPr>
          <a:xfrm rot="0">
            <a:off x="0" y="-1018729"/>
            <a:ext cx="5754716" cy="3855600"/>
            <a:chOff x="0" y="0"/>
            <a:chExt cx="1213153" cy="812800"/>
          </a:xfrm>
        </p:grpSpPr>
        <p:sp>
          <p:nvSpPr>
            <p:cNvPr name="Freeform 5" id="5"/>
            <p:cNvSpPr/>
            <p:nvPr/>
          </p:nvSpPr>
          <p:spPr>
            <a:xfrm flipH="false" flipV="false" rot="0">
              <a:off x="0" y="0"/>
              <a:ext cx="1213153" cy="812800"/>
            </a:xfrm>
            <a:custGeom>
              <a:avLst/>
              <a:gdLst/>
              <a:ahLst/>
              <a:cxnLst/>
              <a:rect r="r" b="b" t="t" l="l"/>
              <a:pathLst>
                <a:path h="812800" w="1213153">
                  <a:moveTo>
                    <a:pt x="0" y="0"/>
                  </a:moveTo>
                  <a:lnTo>
                    <a:pt x="1213153" y="0"/>
                  </a:lnTo>
                  <a:lnTo>
                    <a:pt x="1213153" y="812800"/>
                  </a:lnTo>
                  <a:lnTo>
                    <a:pt x="0" y="812800"/>
                  </a:lnTo>
                  <a:close/>
                </a:path>
              </a:pathLst>
            </a:custGeom>
            <a:blipFill>
              <a:blip r:embed="rId5"/>
              <a:stretch>
                <a:fillRect l="-280" t="0" r="-280" b="0"/>
              </a:stretch>
            </a:blipFill>
          </p:spPr>
        </p:sp>
      </p:grpSp>
      <p:sp>
        <p:nvSpPr>
          <p:cNvPr name="Freeform 6" id="6"/>
          <p:cNvSpPr/>
          <p:nvPr/>
        </p:nvSpPr>
        <p:spPr>
          <a:xfrm flipH="false" flipV="false" rot="-2549155">
            <a:off x="-1494079" y="4786524"/>
            <a:ext cx="12885555" cy="5367366"/>
          </a:xfrm>
          <a:custGeom>
            <a:avLst/>
            <a:gdLst/>
            <a:ahLst/>
            <a:cxnLst/>
            <a:rect r="r" b="b" t="t" l="l"/>
            <a:pathLst>
              <a:path h="5367366" w="12885555">
                <a:moveTo>
                  <a:pt x="0" y="0"/>
                </a:moveTo>
                <a:lnTo>
                  <a:pt x="12885555" y="0"/>
                </a:lnTo>
                <a:lnTo>
                  <a:pt x="12885555" y="5367366"/>
                </a:lnTo>
                <a:lnTo>
                  <a:pt x="0" y="5367366"/>
                </a:lnTo>
                <a:lnTo>
                  <a:pt x="0" y="0"/>
                </a:lnTo>
                <a:close/>
              </a:path>
            </a:pathLst>
          </a:custGeom>
          <a:blipFill>
            <a:blip r:embed="rId6">
              <a:alphaModFix amt="15000"/>
            </a:blip>
            <a:stretch>
              <a:fillRect l="0" t="0" r="0" b="0"/>
            </a:stretch>
          </a:blipFill>
        </p:spPr>
      </p:sp>
      <p:grpSp>
        <p:nvGrpSpPr>
          <p:cNvPr name="Group 7" id="7"/>
          <p:cNvGrpSpPr/>
          <p:nvPr/>
        </p:nvGrpSpPr>
        <p:grpSpPr>
          <a:xfrm rot="0">
            <a:off x="-3973482" y="1703537"/>
            <a:ext cx="7946965" cy="7181568"/>
            <a:chOff x="0" y="0"/>
            <a:chExt cx="1102542" cy="996353"/>
          </a:xfrm>
        </p:grpSpPr>
        <p:sp>
          <p:nvSpPr>
            <p:cNvPr name="Freeform 8" id="8"/>
            <p:cNvSpPr/>
            <p:nvPr/>
          </p:nvSpPr>
          <p:spPr>
            <a:xfrm flipH="false" flipV="false" rot="0">
              <a:off x="0" y="0"/>
              <a:ext cx="1102542" cy="996353"/>
            </a:xfrm>
            <a:custGeom>
              <a:avLst/>
              <a:gdLst/>
              <a:ahLst/>
              <a:cxnLst/>
              <a:rect r="r" b="b" t="t" l="l"/>
              <a:pathLst>
                <a:path h="996353" w="1102542">
                  <a:moveTo>
                    <a:pt x="551271" y="0"/>
                  </a:moveTo>
                  <a:lnTo>
                    <a:pt x="1102542" y="498177"/>
                  </a:lnTo>
                  <a:lnTo>
                    <a:pt x="551271" y="996353"/>
                  </a:lnTo>
                  <a:lnTo>
                    <a:pt x="0" y="498177"/>
                  </a:lnTo>
                  <a:lnTo>
                    <a:pt x="551271" y="0"/>
                  </a:lnTo>
                  <a:close/>
                </a:path>
              </a:pathLst>
            </a:custGeom>
            <a:gradFill rotWithShape="true">
              <a:gsLst>
                <a:gs pos="0">
                  <a:srgbClr val="3E63B2">
                    <a:alpha val="100000"/>
                  </a:srgbClr>
                </a:gs>
                <a:gs pos="100000">
                  <a:srgbClr val="000000">
                    <a:alpha val="100000"/>
                  </a:srgbClr>
                </a:gs>
              </a:gsLst>
              <a:lin ang="5400000"/>
            </a:gradFill>
          </p:spPr>
        </p:sp>
        <p:sp>
          <p:nvSpPr>
            <p:cNvPr name="TextBox 9" id="9"/>
            <p:cNvSpPr txBox="true"/>
            <p:nvPr/>
          </p:nvSpPr>
          <p:spPr>
            <a:xfrm>
              <a:off x="189499" y="161723"/>
              <a:ext cx="723543" cy="663382"/>
            </a:xfrm>
            <a:prstGeom prst="rect">
              <a:avLst/>
            </a:prstGeom>
          </p:spPr>
          <p:txBody>
            <a:bodyPr anchor="ctr" rtlCol="false" tIns="21459" lIns="21459" bIns="21459" rIns="21459"/>
            <a:lstStyle/>
            <a:p>
              <a:pPr algn="ctr">
                <a:lnSpc>
                  <a:spcPts val="827"/>
                </a:lnSpc>
              </a:pPr>
            </a:p>
          </p:txBody>
        </p:sp>
      </p:grpSp>
      <p:sp>
        <p:nvSpPr>
          <p:cNvPr name="Freeform 10" id="10"/>
          <p:cNvSpPr/>
          <p:nvPr/>
        </p:nvSpPr>
        <p:spPr>
          <a:xfrm flipH="false" flipV="false" rot="0">
            <a:off x="-2228097" y="2282795"/>
            <a:ext cx="5602903" cy="5731870"/>
          </a:xfrm>
          <a:custGeom>
            <a:avLst/>
            <a:gdLst/>
            <a:ahLst/>
            <a:cxnLst/>
            <a:rect r="r" b="b" t="t" l="l"/>
            <a:pathLst>
              <a:path h="5731870" w="5602903">
                <a:moveTo>
                  <a:pt x="0" y="0"/>
                </a:moveTo>
                <a:lnTo>
                  <a:pt x="5602902" y="0"/>
                </a:lnTo>
                <a:lnTo>
                  <a:pt x="5602902" y="5731870"/>
                </a:lnTo>
                <a:lnTo>
                  <a:pt x="0" y="5731870"/>
                </a:lnTo>
                <a:lnTo>
                  <a:pt x="0" y="0"/>
                </a:lnTo>
                <a:close/>
              </a:path>
            </a:pathLst>
          </a:custGeom>
          <a:blipFill>
            <a:blip r:embed="rId7">
              <a:alphaModFix amt="23000"/>
              <a:extLst>
                <a:ext uri="{96DAC541-7B7A-43D3-8B79-37D633B846F1}">
                  <asvg:svgBlip xmlns:asvg="http://schemas.microsoft.com/office/drawing/2016/SVG/main" r:embed="rId8"/>
                </a:ext>
              </a:extLst>
            </a:blip>
            <a:stretch>
              <a:fillRect l="0" t="0" r="0" b="0"/>
            </a:stretch>
          </a:blipFill>
        </p:spPr>
      </p:sp>
      <p:grpSp>
        <p:nvGrpSpPr>
          <p:cNvPr name="Group 11" id="11"/>
          <p:cNvGrpSpPr/>
          <p:nvPr/>
        </p:nvGrpSpPr>
        <p:grpSpPr>
          <a:xfrm rot="0">
            <a:off x="2810982" y="-780410"/>
            <a:ext cx="7884219" cy="6126410"/>
            <a:chOff x="0" y="0"/>
            <a:chExt cx="1048856" cy="815010"/>
          </a:xfrm>
        </p:grpSpPr>
        <p:sp>
          <p:nvSpPr>
            <p:cNvPr name="Freeform 12" id="12"/>
            <p:cNvSpPr/>
            <p:nvPr/>
          </p:nvSpPr>
          <p:spPr>
            <a:xfrm flipH="false" flipV="false" rot="0">
              <a:off x="0" y="0"/>
              <a:ext cx="1048856" cy="815010"/>
            </a:xfrm>
            <a:custGeom>
              <a:avLst/>
              <a:gdLst/>
              <a:ahLst/>
              <a:cxnLst/>
              <a:rect r="r" b="b" t="t" l="l"/>
              <a:pathLst>
                <a:path h="815010" w="1048856">
                  <a:moveTo>
                    <a:pt x="524428" y="0"/>
                  </a:moveTo>
                  <a:lnTo>
                    <a:pt x="1048856" y="407505"/>
                  </a:lnTo>
                  <a:lnTo>
                    <a:pt x="524428" y="815010"/>
                  </a:lnTo>
                  <a:lnTo>
                    <a:pt x="0" y="407505"/>
                  </a:lnTo>
                  <a:lnTo>
                    <a:pt x="524428" y="0"/>
                  </a:lnTo>
                  <a:close/>
                </a:path>
              </a:pathLst>
            </a:custGeom>
            <a:gradFill rotWithShape="true">
              <a:gsLst>
                <a:gs pos="0">
                  <a:srgbClr val="3E63B2">
                    <a:alpha val="100000"/>
                  </a:srgbClr>
                </a:gs>
                <a:gs pos="100000">
                  <a:srgbClr val="000000">
                    <a:alpha val="100000"/>
                  </a:srgbClr>
                </a:gs>
              </a:gsLst>
              <a:lin ang="5400000"/>
            </a:gradFill>
          </p:spPr>
        </p:sp>
        <p:sp>
          <p:nvSpPr>
            <p:cNvPr name="TextBox 13" id="13"/>
            <p:cNvSpPr txBox="true"/>
            <p:nvPr/>
          </p:nvSpPr>
          <p:spPr>
            <a:xfrm>
              <a:off x="180272" y="130555"/>
              <a:ext cx="688312" cy="544376"/>
            </a:xfrm>
            <a:prstGeom prst="rect">
              <a:avLst/>
            </a:prstGeom>
          </p:spPr>
          <p:txBody>
            <a:bodyPr anchor="ctr" rtlCol="false" tIns="21459" lIns="21459" bIns="21459" rIns="21459"/>
            <a:lstStyle/>
            <a:p>
              <a:pPr algn="ctr">
                <a:lnSpc>
                  <a:spcPts val="827"/>
                </a:lnSpc>
              </a:pPr>
            </a:p>
          </p:txBody>
        </p:sp>
      </p:grpSp>
      <p:sp>
        <p:nvSpPr>
          <p:cNvPr name="Freeform 14" id="14"/>
          <p:cNvSpPr/>
          <p:nvPr/>
        </p:nvSpPr>
        <p:spPr>
          <a:xfrm flipH="false" flipV="false" rot="0">
            <a:off x="5051285" y="-371239"/>
            <a:ext cx="5602903" cy="5731870"/>
          </a:xfrm>
          <a:custGeom>
            <a:avLst/>
            <a:gdLst/>
            <a:ahLst/>
            <a:cxnLst/>
            <a:rect r="r" b="b" t="t" l="l"/>
            <a:pathLst>
              <a:path h="5731870" w="5602903">
                <a:moveTo>
                  <a:pt x="0" y="0"/>
                </a:moveTo>
                <a:lnTo>
                  <a:pt x="5602902" y="0"/>
                </a:lnTo>
                <a:lnTo>
                  <a:pt x="5602902" y="5731869"/>
                </a:lnTo>
                <a:lnTo>
                  <a:pt x="0" y="5731869"/>
                </a:lnTo>
                <a:lnTo>
                  <a:pt x="0" y="0"/>
                </a:lnTo>
                <a:close/>
              </a:path>
            </a:pathLst>
          </a:custGeom>
          <a:blipFill>
            <a:blip r:embed="rId7">
              <a:alphaModFix amt="23000"/>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false" flipV="false" rot="0">
            <a:off x="756000" y="1196842"/>
            <a:ext cx="4109964" cy="4109964"/>
          </a:xfrm>
          <a:custGeom>
            <a:avLst/>
            <a:gdLst/>
            <a:ahLst/>
            <a:cxnLst/>
            <a:rect r="r" b="b" t="t" l="l"/>
            <a:pathLst>
              <a:path h="4109964" w="4109964">
                <a:moveTo>
                  <a:pt x="0" y="0"/>
                </a:moveTo>
                <a:lnTo>
                  <a:pt x="4109964" y="0"/>
                </a:lnTo>
                <a:lnTo>
                  <a:pt x="4109964" y="4109964"/>
                </a:lnTo>
                <a:lnTo>
                  <a:pt x="0" y="410996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16" id="16"/>
          <p:cNvGrpSpPr/>
          <p:nvPr/>
        </p:nvGrpSpPr>
        <p:grpSpPr>
          <a:xfrm rot="0">
            <a:off x="922684" y="1363526"/>
            <a:ext cx="3776597" cy="3776597"/>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1"/>
              <a:stretch>
                <a:fillRect l="-71580" t="0" r="-71580" b="0"/>
              </a:stretch>
            </a:blipFill>
            <a:ln w="142875" cap="sq">
              <a:gradFill>
                <a:gsLst>
                  <a:gs pos="0">
                    <a:srgbClr val="3E63B2">
                      <a:alpha val="100000"/>
                    </a:srgbClr>
                  </a:gs>
                  <a:gs pos="100000">
                    <a:srgbClr val="000000">
                      <a:alpha val="100000"/>
                    </a:srgbClr>
                  </a:gs>
                </a:gsLst>
                <a:lin ang="5400000"/>
              </a:gradFill>
              <a:prstDash val="solid"/>
              <a:miter/>
            </a:ln>
          </p:spPr>
        </p:sp>
      </p:grpSp>
      <p:sp>
        <p:nvSpPr>
          <p:cNvPr name="TextBox 18" id="18"/>
          <p:cNvSpPr txBox="true"/>
          <p:nvPr/>
        </p:nvSpPr>
        <p:spPr>
          <a:xfrm rot="0">
            <a:off x="1919922" y="7007093"/>
            <a:ext cx="4884078" cy="1050438"/>
          </a:xfrm>
          <a:prstGeom prst="rect">
            <a:avLst/>
          </a:prstGeom>
        </p:spPr>
        <p:txBody>
          <a:bodyPr anchor="t" rtlCol="false" tIns="0" lIns="0" bIns="0" rIns="0">
            <a:spAutoFit/>
          </a:bodyPr>
          <a:lstStyle/>
          <a:p>
            <a:pPr algn="r">
              <a:lnSpc>
                <a:spcPts val="7937"/>
              </a:lnSpc>
            </a:pPr>
            <a:r>
              <a:rPr lang="en-US" sz="7632">
                <a:solidFill>
                  <a:srgbClr val="131E35"/>
                </a:solidFill>
                <a:latin typeface="Sansita"/>
                <a:ea typeface="Sansita"/>
                <a:cs typeface="Sansita"/>
                <a:sym typeface="Sansita"/>
              </a:rPr>
              <a:t>ANH PHÁT</a:t>
            </a:r>
          </a:p>
        </p:txBody>
      </p:sp>
      <p:sp>
        <p:nvSpPr>
          <p:cNvPr name="Freeform 19" id="19"/>
          <p:cNvSpPr/>
          <p:nvPr/>
        </p:nvSpPr>
        <p:spPr>
          <a:xfrm flipH="false" flipV="false" rot="0">
            <a:off x="6489763" y="9672671"/>
            <a:ext cx="263329" cy="263329"/>
          </a:xfrm>
          <a:custGeom>
            <a:avLst/>
            <a:gdLst/>
            <a:ahLst/>
            <a:cxnLst/>
            <a:rect r="r" b="b" t="t" l="l"/>
            <a:pathLst>
              <a:path h="263329" w="263329">
                <a:moveTo>
                  <a:pt x="0" y="0"/>
                </a:moveTo>
                <a:lnTo>
                  <a:pt x="263329" y="0"/>
                </a:lnTo>
                <a:lnTo>
                  <a:pt x="263329" y="263329"/>
                </a:lnTo>
                <a:lnTo>
                  <a:pt x="0" y="26332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nvGrpSpPr>
          <p:cNvPr name="Group 20" id="20"/>
          <p:cNvGrpSpPr/>
          <p:nvPr/>
        </p:nvGrpSpPr>
        <p:grpSpPr>
          <a:xfrm rot="0">
            <a:off x="3597268" y="2730545"/>
            <a:ext cx="3155824" cy="3155824"/>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4"/>
              <a:stretch>
                <a:fillRect l="0" t="-16666" r="0" b="-16666"/>
              </a:stretch>
            </a:blipFill>
            <a:ln w="142875" cap="sq">
              <a:solidFill>
                <a:srgbClr val="FFFFFF"/>
              </a:solidFill>
              <a:prstDash val="solid"/>
              <a:miter/>
            </a:ln>
          </p:spPr>
        </p:sp>
      </p:grpSp>
      <p:sp>
        <p:nvSpPr>
          <p:cNvPr name="TextBox 22" id="22"/>
          <p:cNvSpPr txBox="true"/>
          <p:nvPr/>
        </p:nvSpPr>
        <p:spPr>
          <a:xfrm rot="0">
            <a:off x="3199082" y="8073850"/>
            <a:ext cx="3554010" cy="1073551"/>
          </a:xfrm>
          <a:prstGeom prst="rect">
            <a:avLst/>
          </a:prstGeom>
        </p:spPr>
        <p:txBody>
          <a:bodyPr anchor="t" rtlCol="false" tIns="0" lIns="0" bIns="0" rIns="0">
            <a:spAutoFit/>
          </a:bodyPr>
          <a:lstStyle/>
          <a:p>
            <a:pPr algn="r">
              <a:lnSpc>
                <a:spcPts val="8145"/>
              </a:lnSpc>
            </a:pPr>
            <a:r>
              <a:rPr lang="en-US" sz="7832">
                <a:solidFill>
                  <a:srgbClr val="2B4F99"/>
                </a:solidFill>
                <a:latin typeface="Sansita"/>
                <a:ea typeface="Sansita"/>
                <a:cs typeface="Sansita"/>
                <a:sym typeface="Sansita"/>
              </a:rPr>
              <a:t>Profile</a:t>
            </a:r>
          </a:p>
        </p:txBody>
      </p:sp>
      <p:grpSp>
        <p:nvGrpSpPr>
          <p:cNvPr name="Group 23" id="23"/>
          <p:cNvGrpSpPr/>
          <p:nvPr/>
        </p:nvGrpSpPr>
        <p:grpSpPr>
          <a:xfrm rot="0">
            <a:off x="-2667273" y="8451282"/>
            <a:ext cx="7946965" cy="7181568"/>
            <a:chOff x="0" y="0"/>
            <a:chExt cx="1102542" cy="996353"/>
          </a:xfrm>
        </p:grpSpPr>
        <p:sp>
          <p:nvSpPr>
            <p:cNvPr name="Freeform 24" id="24"/>
            <p:cNvSpPr/>
            <p:nvPr/>
          </p:nvSpPr>
          <p:spPr>
            <a:xfrm flipH="false" flipV="false" rot="0">
              <a:off x="0" y="0"/>
              <a:ext cx="1102542" cy="996353"/>
            </a:xfrm>
            <a:custGeom>
              <a:avLst/>
              <a:gdLst/>
              <a:ahLst/>
              <a:cxnLst/>
              <a:rect r="r" b="b" t="t" l="l"/>
              <a:pathLst>
                <a:path h="996353" w="1102542">
                  <a:moveTo>
                    <a:pt x="551271" y="0"/>
                  </a:moveTo>
                  <a:lnTo>
                    <a:pt x="1102542" y="498177"/>
                  </a:lnTo>
                  <a:lnTo>
                    <a:pt x="551271" y="996353"/>
                  </a:lnTo>
                  <a:lnTo>
                    <a:pt x="0" y="498177"/>
                  </a:lnTo>
                  <a:lnTo>
                    <a:pt x="551271" y="0"/>
                  </a:lnTo>
                  <a:close/>
                </a:path>
              </a:pathLst>
            </a:custGeom>
            <a:gradFill rotWithShape="true">
              <a:gsLst>
                <a:gs pos="0">
                  <a:srgbClr val="3E63B2">
                    <a:alpha val="100000"/>
                  </a:srgbClr>
                </a:gs>
                <a:gs pos="100000">
                  <a:srgbClr val="000000">
                    <a:alpha val="100000"/>
                  </a:srgbClr>
                </a:gs>
              </a:gsLst>
              <a:lin ang="5400000"/>
            </a:gradFill>
          </p:spPr>
        </p:sp>
        <p:sp>
          <p:nvSpPr>
            <p:cNvPr name="TextBox 25" id="25"/>
            <p:cNvSpPr txBox="true"/>
            <p:nvPr/>
          </p:nvSpPr>
          <p:spPr>
            <a:xfrm>
              <a:off x="189499" y="161723"/>
              <a:ext cx="723543" cy="663382"/>
            </a:xfrm>
            <a:prstGeom prst="rect">
              <a:avLst/>
            </a:prstGeom>
          </p:spPr>
          <p:txBody>
            <a:bodyPr anchor="ctr" rtlCol="false" tIns="21459" lIns="21459" bIns="21459" rIns="21459"/>
            <a:lstStyle/>
            <a:p>
              <a:pPr algn="ctr">
                <a:lnSpc>
                  <a:spcPts val="827"/>
                </a:lnSpc>
              </a:pPr>
            </a:p>
          </p:txBody>
        </p:sp>
      </p:grpSp>
      <p:sp>
        <p:nvSpPr>
          <p:cNvPr name="TextBox 26" id="26"/>
          <p:cNvSpPr txBox="true"/>
          <p:nvPr/>
        </p:nvSpPr>
        <p:spPr>
          <a:xfrm rot="0">
            <a:off x="2261218" y="9271226"/>
            <a:ext cx="4491874" cy="257683"/>
          </a:xfrm>
          <a:prstGeom prst="rect">
            <a:avLst/>
          </a:prstGeom>
        </p:spPr>
        <p:txBody>
          <a:bodyPr anchor="t" rtlCol="false" tIns="0" lIns="0" bIns="0" rIns="0">
            <a:spAutoFit/>
          </a:bodyPr>
          <a:lstStyle/>
          <a:p>
            <a:pPr algn="r">
              <a:lnSpc>
                <a:spcPts val="1975"/>
              </a:lnSpc>
            </a:pPr>
            <a:r>
              <a:rPr lang="en-US" sz="1899">
                <a:solidFill>
                  <a:srgbClr val="131E35"/>
                </a:solidFill>
                <a:latin typeface="Sansita"/>
                <a:ea typeface="Sansita"/>
                <a:cs typeface="Sansita"/>
                <a:sym typeface="Sansita"/>
              </a:rPr>
              <a:t>Chuyên nghiệp - đổi mới - đáng tin cậy</a:t>
            </a:r>
          </a:p>
        </p:txBody>
      </p:sp>
      <p:sp>
        <p:nvSpPr>
          <p:cNvPr name="TextBox 27" id="27"/>
          <p:cNvSpPr txBox="true"/>
          <p:nvPr/>
        </p:nvSpPr>
        <p:spPr>
          <a:xfrm rot="0">
            <a:off x="3025341" y="9706101"/>
            <a:ext cx="3347879" cy="225044"/>
          </a:xfrm>
          <a:prstGeom prst="rect">
            <a:avLst/>
          </a:prstGeom>
        </p:spPr>
        <p:txBody>
          <a:bodyPr anchor="t" rtlCol="false" tIns="0" lIns="0" bIns="0" rIns="0">
            <a:spAutoFit/>
          </a:bodyPr>
          <a:lstStyle/>
          <a:p>
            <a:pPr algn="r">
              <a:lnSpc>
                <a:spcPts val="1768"/>
              </a:lnSpc>
            </a:pPr>
            <a:r>
              <a:rPr lang="en-US" sz="1700">
                <a:solidFill>
                  <a:srgbClr val="131E35"/>
                </a:solidFill>
                <a:latin typeface="Sansita"/>
                <a:ea typeface="Sansita"/>
                <a:cs typeface="Sansita"/>
                <a:sym typeface="Sansita"/>
              </a:rPr>
              <a:t>www.thumuaphelieumiennam.vn</a:t>
            </a:r>
          </a:p>
        </p:txBody>
      </p:sp>
      <p:sp>
        <p:nvSpPr>
          <p:cNvPr name="TextBox 28" id="28"/>
          <p:cNvSpPr txBox="true"/>
          <p:nvPr/>
        </p:nvSpPr>
        <p:spPr>
          <a:xfrm rot="0">
            <a:off x="756000" y="5380046"/>
            <a:ext cx="1037936" cy="1617345"/>
          </a:xfrm>
          <a:prstGeom prst="rect">
            <a:avLst/>
          </a:prstGeom>
        </p:spPr>
        <p:txBody>
          <a:bodyPr anchor="t" rtlCol="false" tIns="0" lIns="0" bIns="0" rIns="0">
            <a:spAutoFit/>
          </a:bodyPr>
          <a:lstStyle/>
          <a:p>
            <a:pPr algn="l">
              <a:lnSpc>
                <a:spcPts val="6240"/>
              </a:lnSpc>
            </a:pPr>
            <a:r>
              <a:rPr lang="en-US" sz="6000">
                <a:solidFill>
                  <a:srgbClr val="FFFFFF"/>
                </a:solidFill>
                <a:latin typeface="Sansita"/>
                <a:ea typeface="Sansita"/>
                <a:cs typeface="Sansita"/>
                <a:sym typeface="Sansita"/>
              </a:rPr>
              <a:t>2026</a:t>
            </a:r>
          </a:p>
        </p:txBody>
      </p:sp>
      <p:sp>
        <p:nvSpPr>
          <p:cNvPr name="TextBox 29" id="29"/>
          <p:cNvSpPr txBox="true"/>
          <p:nvPr/>
        </p:nvSpPr>
        <p:spPr>
          <a:xfrm rot="0">
            <a:off x="2778236" y="5901455"/>
            <a:ext cx="3974855" cy="884039"/>
          </a:xfrm>
          <a:prstGeom prst="rect">
            <a:avLst/>
          </a:prstGeom>
        </p:spPr>
        <p:txBody>
          <a:bodyPr anchor="t" rtlCol="false" tIns="0" lIns="0" bIns="0" rIns="0">
            <a:spAutoFit/>
          </a:bodyPr>
          <a:lstStyle/>
          <a:p>
            <a:pPr algn="r">
              <a:lnSpc>
                <a:spcPts val="6733"/>
              </a:lnSpc>
            </a:pPr>
            <a:r>
              <a:rPr lang="en-US" sz="6474">
                <a:solidFill>
                  <a:srgbClr val="131E35"/>
                </a:solidFill>
                <a:latin typeface="Sansita"/>
                <a:ea typeface="Sansita"/>
                <a:cs typeface="Sansita"/>
                <a:sym typeface="Sansita"/>
              </a:rPr>
              <a:t>Công Ty</a:t>
            </a:r>
          </a:p>
        </p:txBody>
      </p:sp>
      <p:grpSp>
        <p:nvGrpSpPr>
          <p:cNvPr name="Group 30" id="30"/>
          <p:cNvGrpSpPr/>
          <p:nvPr/>
        </p:nvGrpSpPr>
        <p:grpSpPr>
          <a:xfrm rot="0">
            <a:off x="4705431" y="506144"/>
            <a:ext cx="2098569" cy="1293025"/>
            <a:chOff x="0" y="0"/>
            <a:chExt cx="2798091" cy="1724033"/>
          </a:xfrm>
        </p:grpSpPr>
        <p:sp>
          <p:nvSpPr>
            <p:cNvPr name="TextBox 31" id="31"/>
            <p:cNvSpPr txBox="true"/>
            <p:nvPr/>
          </p:nvSpPr>
          <p:spPr>
            <a:xfrm rot="0">
              <a:off x="461138" y="1151800"/>
              <a:ext cx="2269076" cy="287655"/>
            </a:xfrm>
            <a:prstGeom prst="rect">
              <a:avLst/>
            </a:prstGeom>
          </p:spPr>
          <p:txBody>
            <a:bodyPr anchor="t" rtlCol="false" tIns="0" lIns="0" bIns="0" rIns="0">
              <a:spAutoFit/>
            </a:bodyPr>
            <a:lstStyle/>
            <a:p>
              <a:pPr algn="r">
                <a:lnSpc>
                  <a:spcPts val="1620"/>
                </a:lnSpc>
              </a:pPr>
              <a:r>
                <a:rPr lang="en-US" sz="1500">
                  <a:solidFill>
                    <a:srgbClr val="FFFFFF"/>
                  </a:solidFill>
                  <a:latin typeface="Sansita"/>
                  <a:ea typeface="Sansita"/>
                  <a:cs typeface="Sansita"/>
                  <a:sym typeface="Sansita"/>
                </a:rPr>
                <a:t>ANH PHÁT</a:t>
              </a:r>
              <a:r>
                <a:rPr lang="en-US" sz="1500">
                  <a:solidFill>
                    <a:srgbClr val="FFFFFF"/>
                  </a:solidFill>
                  <a:latin typeface="Sansita"/>
                  <a:ea typeface="Sansita"/>
                  <a:cs typeface="Sansita"/>
                  <a:sym typeface="Sansita"/>
                </a:rPr>
                <a:t> INC.</a:t>
              </a:r>
            </a:p>
          </p:txBody>
        </p:sp>
        <p:sp>
          <p:nvSpPr>
            <p:cNvPr name="TextBox 32" id="32"/>
            <p:cNvSpPr txBox="true"/>
            <p:nvPr/>
          </p:nvSpPr>
          <p:spPr>
            <a:xfrm rot="0">
              <a:off x="0" y="1478542"/>
              <a:ext cx="2730214" cy="245491"/>
            </a:xfrm>
            <a:prstGeom prst="rect">
              <a:avLst/>
            </a:prstGeom>
          </p:spPr>
          <p:txBody>
            <a:bodyPr anchor="t" rtlCol="false" tIns="0" lIns="0" bIns="0" rIns="0">
              <a:spAutoFit/>
            </a:bodyPr>
            <a:lstStyle/>
            <a:p>
              <a:pPr algn="r">
                <a:lnSpc>
                  <a:spcPts val="1404"/>
                </a:lnSpc>
              </a:pPr>
              <a:r>
                <a:rPr lang="en-US" sz="1300">
                  <a:solidFill>
                    <a:srgbClr val="FFFFFF"/>
                  </a:solidFill>
                  <a:latin typeface="Sansita"/>
                  <a:ea typeface="Sansita"/>
                  <a:cs typeface="Sansita"/>
                  <a:sym typeface="Sansita"/>
                </a:rPr>
                <a:t>Chuyên Mua Phế Liệu</a:t>
              </a:r>
            </a:p>
          </p:txBody>
        </p:sp>
        <p:sp>
          <p:nvSpPr>
            <p:cNvPr name="Freeform 33" id="33"/>
            <p:cNvSpPr/>
            <p:nvPr/>
          </p:nvSpPr>
          <p:spPr>
            <a:xfrm flipH="false" flipV="false" rot="0">
              <a:off x="1507226" y="0"/>
              <a:ext cx="1290865" cy="1290865"/>
            </a:xfrm>
            <a:custGeom>
              <a:avLst/>
              <a:gdLst/>
              <a:ahLst/>
              <a:cxnLst/>
              <a:rect r="r" b="b" t="t" l="l"/>
              <a:pathLst>
                <a:path h="1290865" w="1290865">
                  <a:moveTo>
                    <a:pt x="0" y="0"/>
                  </a:moveTo>
                  <a:lnTo>
                    <a:pt x="1290865" y="0"/>
                  </a:lnTo>
                  <a:lnTo>
                    <a:pt x="1290865" y="1290865"/>
                  </a:lnTo>
                  <a:lnTo>
                    <a:pt x="0" y="1290865"/>
                  </a:lnTo>
                  <a:lnTo>
                    <a:pt x="0" y="0"/>
                  </a:lnTo>
                  <a:close/>
                </a:path>
              </a:pathLst>
            </a:custGeom>
            <a:blipFill>
              <a:blip r:embed="rId15"/>
              <a:stretch>
                <a:fillRect l="0" t="0" r="0" b="0"/>
              </a:stretch>
            </a:blipFill>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7560000" cy="10692000"/>
          </a:xfrm>
          <a:custGeom>
            <a:avLst/>
            <a:gdLst/>
            <a:ahLst/>
            <a:cxnLst/>
            <a:rect r="r" b="b" t="t" l="l"/>
            <a:pathLst>
              <a:path h="10692000" w="7560000">
                <a:moveTo>
                  <a:pt x="0" y="0"/>
                </a:moveTo>
                <a:lnTo>
                  <a:pt x="7560000" y="0"/>
                </a:lnTo>
                <a:lnTo>
                  <a:pt x="7560000" y="10692000"/>
                </a:lnTo>
                <a:lnTo>
                  <a:pt x="0" y="10692000"/>
                </a:lnTo>
                <a:lnTo>
                  <a:pt x="0" y="0"/>
                </a:lnTo>
                <a:close/>
              </a:path>
            </a:pathLst>
          </a:custGeom>
          <a:blipFill>
            <a:blip r:embed="rId2"/>
            <a:stretch>
              <a:fillRect l="-115166" t="0" r="0" b="-2138"/>
            </a:stretch>
          </a:blipFill>
        </p:spPr>
      </p:sp>
      <p:grpSp>
        <p:nvGrpSpPr>
          <p:cNvPr name="Group 3" id="3"/>
          <p:cNvGrpSpPr/>
          <p:nvPr/>
        </p:nvGrpSpPr>
        <p:grpSpPr>
          <a:xfrm rot="0">
            <a:off x="3050155" y="-2648455"/>
            <a:ext cx="7884219" cy="6126410"/>
            <a:chOff x="0" y="0"/>
            <a:chExt cx="1048856" cy="815010"/>
          </a:xfrm>
        </p:grpSpPr>
        <p:sp>
          <p:nvSpPr>
            <p:cNvPr name="Freeform 4" id="4"/>
            <p:cNvSpPr/>
            <p:nvPr/>
          </p:nvSpPr>
          <p:spPr>
            <a:xfrm flipH="false" flipV="false" rot="0">
              <a:off x="0" y="0"/>
              <a:ext cx="1048856" cy="815010"/>
            </a:xfrm>
            <a:custGeom>
              <a:avLst/>
              <a:gdLst/>
              <a:ahLst/>
              <a:cxnLst/>
              <a:rect r="r" b="b" t="t" l="l"/>
              <a:pathLst>
                <a:path h="815010" w="1048856">
                  <a:moveTo>
                    <a:pt x="524428" y="0"/>
                  </a:moveTo>
                  <a:lnTo>
                    <a:pt x="1048856" y="407505"/>
                  </a:lnTo>
                  <a:lnTo>
                    <a:pt x="524428" y="815010"/>
                  </a:lnTo>
                  <a:lnTo>
                    <a:pt x="0" y="407505"/>
                  </a:lnTo>
                  <a:lnTo>
                    <a:pt x="524428" y="0"/>
                  </a:lnTo>
                  <a:close/>
                </a:path>
              </a:pathLst>
            </a:custGeom>
            <a:gradFill rotWithShape="true">
              <a:gsLst>
                <a:gs pos="0">
                  <a:srgbClr val="3E63B2">
                    <a:alpha val="100000"/>
                  </a:srgbClr>
                </a:gs>
                <a:gs pos="100000">
                  <a:srgbClr val="000000">
                    <a:alpha val="100000"/>
                  </a:srgbClr>
                </a:gs>
              </a:gsLst>
              <a:lin ang="5400000"/>
            </a:gradFill>
          </p:spPr>
        </p:sp>
        <p:sp>
          <p:nvSpPr>
            <p:cNvPr name="TextBox 5" id="5"/>
            <p:cNvSpPr txBox="true"/>
            <p:nvPr/>
          </p:nvSpPr>
          <p:spPr>
            <a:xfrm>
              <a:off x="180272" y="130555"/>
              <a:ext cx="688312" cy="544376"/>
            </a:xfrm>
            <a:prstGeom prst="rect">
              <a:avLst/>
            </a:prstGeom>
          </p:spPr>
          <p:txBody>
            <a:bodyPr anchor="ctr" rtlCol="false" tIns="21459" lIns="21459" bIns="21459" rIns="21459"/>
            <a:lstStyle/>
            <a:p>
              <a:pPr algn="ctr">
                <a:lnSpc>
                  <a:spcPts val="827"/>
                </a:lnSpc>
              </a:pPr>
            </a:p>
          </p:txBody>
        </p:sp>
      </p:grpSp>
      <p:grpSp>
        <p:nvGrpSpPr>
          <p:cNvPr name="Group 6" id="6"/>
          <p:cNvGrpSpPr/>
          <p:nvPr/>
        </p:nvGrpSpPr>
        <p:grpSpPr>
          <a:xfrm rot="0">
            <a:off x="-817187" y="7224872"/>
            <a:ext cx="7946965" cy="7181568"/>
            <a:chOff x="0" y="0"/>
            <a:chExt cx="1102542" cy="996353"/>
          </a:xfrm>
        </p:grpSpPr>
        <p:sp>
          <p:nvSpPr>
            <p:cNvPr name="Freeform 7" id="7"/>
            <p:cNvSpPr/>
            <p:nvPr/>
          </p:nvSpPr>
          <p:spPr>
            <a:xfrm flipH="false" flipV="false" rot="0">
              <a:off x="0" y="0"/>
              <a:ext cx="1102542" cy="996353"/>
            </a:xfrm>
            <a:custGeom>
              <a:avLst/>
              <a:gdLst/>
              <a:ahLst/>
              <a:cxnLst/>
              <a:rect r="r" b="b" t="t" l="l"/>
              <a:pathLst>
                <a:path h="996353" w="1102542">
                  <a:moveTo>
                    <a:pt x="551271" y="0"/>
                  </a:moveTo>
                  <a:lnTo>
                    <a:pt x="1102542" y="498177"/>
                  </a:lnTo>
                  <a:lnTo>
                    <a:pt x="551271" y="996353"/>
                  </a:lnTo>
                  <a:lnTo>
                    <a:pt x="0" y="498177"/>
                  </a:lnTo>
                  <a:lnTo>
                    <a:pt x="551271" y="0"/>
                  </a:lnTo>
                  <a:close/>
                </a:path>
              </a:pathLst>
            </a:custGeom>
            <a:gradFill rotWithShape="true">
              <a:gsLst>
                <a:gs pos="0">
                  <a:srgbClr val="3E63B2">
                    <a:alpha val="100000"/>
                  </a:srgbClr>
                </a:gs>
                <a:gs pos="100000">
                  <a:srgbClr val="000000">
                    <a:alpha val="100000"/>
                  </a:srgbClr>
                </a:gs>
              </a:gsLst>
              <a:lin ang="5400000"/>
            </a:gradFill>
          </p:spPr>
        </p:sp>
        <p:sp>
          <p:nvSpPr>
            <p:cNvPr name="TextBox 8" id="8"/>
            <p:cNvSpPr txBox="true"/>
            <p:nvPr/>
          </p:nvSpPr>
          <p:spPr>
            <a:xfrm>
              <a:off x="189499" y="161723"/>
              <a:ext cx="723543" cy="663382"/>
            </a:xfrm>
            <a:prstGeom prst="rect">
              <a:avLst/>
            </a:prstGeom>
          </p:spPr>
          <p:txBody>
            <a:bodyPr anchor="ctr" rtlCol="false" tIns="21459" lIns="21459" bIns="21459" rIns="21459"/>
            <a:lstStyle/>
            <a:p>
              <a:pPr algn="ctr">
                <a:lnSpc>
                  <a:spcPts val="827"/>
                </a:lnSpc>
              </a:pPr>
            </a:p>
          </p:txBody>
        </p:sp>
      </p:grpSp>
      <p:sp>
        <p:nvSpPr>
          <p:cNvPr name="Freeform 9" id="9"/>
          <p:cNvSpPr/>
          <p:nvPr/>
        </p:nvSpPr>
        <p:spPr>
          <a:xfrm flipH="false" flipV="false" rot="0">
            <a:off x="928198" y="7804130"/>
            <a:ext cx="5602903" cy="5731870"/>
          </a:xfrm>
          <a:custGeom>
            <a:avLst/>
            <a:gdLst/>
            <a:ahLst/>
            <a:cxnLst/>
            <a:rect r="r" b="b" t="t" l="l"/>
            <a:pathLst>
              <a:path h="5731870" w="5602903">
                <a:moveTo>
                  <a:pt x="0" y="0"/>
                </a:moveTo>
                <a:lnTo>
                  <a:pt x="5602903" y="0"/>
                </a:lnTo>
                <a:lnTo>
                  <a:pt x="5602903" y="5731870"/>
                </a:lnTo>
                <a:lnTo>
                  <a:pt x="0" y="5731870"/>
                </a:lnTo>
                <a:lnTo>
                  <a:pt x="0" y="0"/>
                </a:lnTo>
                <a:close/>
              </a:path>
            </a:pathLst>
          </a:custGeom>
          <a:blipFill>
            <a:blip r:embed="rId3">
              <a:alphaModFix amt="23000"/>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298650">
            <a:off x="-2022219" y="4293539"/>
            <a:ext cx="12885555" cy="5367366"/>
          </a:xfrm>
          <a:custGeom>
            <a:avLst/>
            <a:gdLst/>
            <a:ahLst/>
            <a:cxnLst/>
            <a:rect r="r" b="b" t="t" l="l"/>
            <a:pathLst>
              <a:path h="5367366" w="12885555">
                <a:moveTo>
                  <a:pt x="0" y="0"/>
                </a:moveTo>
                <a:lnTo>
                  <a:pt x="12885554" y="0"/>
                </a:lnTo>
                <a:lnTo>
                  <a:pt x="12885554" y="5367367"/>
                </a:lnTo>
                <a:lnTo>
                  <a:pt x="0" y="5367367"/>
                </a:lnTo>
                <a:lnTo>
                  <a:pt x="0" y="0"/>
                </a:lnTo>
                <a:close/>
              </a:path>
            </a:pathLst>
          </a:custGeom>
          <a:blipFill>
            <a:blip r:embed="rId5">
              <a:alphaModFix amt="15000"/>
            </a:blip>
            <a:stretch>
              <a:fillRect l="0" t="0" r="0" b="0"/>
            </a:stretch>
          </a:blipFill>
        </p:spPr>
      </p:sp>
      <p:sp>
        <p:nvSpPr>
          <p:cNvPr name="Freeform 11" id="11"/>
          <p:cNvSpPr/>
          <p:nvPr/>
        </p:nvSpPr>
        <p:spPr>
          <a:xfrm flipH="false" flipV="false" rot="0">
            <a:off x="3187668" y="5572688"/>
            <a:ext cx="3616332" cy="3616332"/>
          </a:xfrm>
          <a:custGeom>
            <a:avLst/>
            <a:gdLst/>
            <a:ahLst/>
            <a:cxnLst/>
            <a:rect r="r" b="b" t="t" l="l"/>
            <a:pathLst>
              <a:path h="3616332" w="3616332">
                <a:moveTo>
                  <a:pt x="0" y="0"/>
                </a:moveTo>
                <a:lnTo>
                  <a:pt x="3616332" y="0"/>
                </a:lnTo>
                <a:lnTo>
                  <a:pt x="3616332" y="3616332"/>
                </a:lnTo>
                <a:lnTo>
                  <a:pt x="0" y="361633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2" id="12"/>
          <p:cNvGrpSpPr/>
          <p:nvPr/>
        </p:nvGrpSpPr>
        <p:grpSpPr>
          <a:xfrm rot="0">
            <a:off x="3334332" y="5719352"/>
            <a:ext cx="3323004" cy="3323004"/>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l="-37336" t="0" r="-37336" b="0"/>
              </a:stretch>
            </a:blipFill>
            <a:ln w="142875" cap="sq">
              <a:gradFill>
                <a:gsLst>
                  <a:gs pos="0">
                    <a:srgbClr val="3E63B2">
                      <a:alpha val="100000"/>
                    </a:srgbClr>
                  </a:gs>
                  <a:gs pos="100000">
                    <a:srgbClr val="000000">
                      <a:alpha val="100000"/>
                    </a:srgbClr>
                  </a:gs>
                </a:gsLst>
                <a:lin ang="5400000"/>
              </a:gradFill>
              <a:prstDash val="solid"/>
              <a:miter/>
            </a:ln>
          </p:spPr>
        </p:sp>
      </p:grpSp>
      <p:sp>
        <p:nvSpPr>
          <p:cNvPr name="TextBox 14" id="14"/>
          <p:cNvSpPr txBox="true"/>
          <p:nvPr/>
        </p:nvSpPr>
        <p:spPr>
          <a:xfrm rot="0">
            <a:off x="813369" y="3965101"/>
            <a:ext cx="5939723" cy="1666875"/>
          </a:xfrm>
          <a:prstGeom prst="rect">
            <a:avLst/>
          </a:prstGeom>
        </p:spPr>
        <p:txBody>
          <a:bodyPr anchor="t" rtlCol="false" tIns="0" lIns="0" bIns="0" rIns="0">
            <a:spAutoFit/>
          </a:bodyPr>
          <a:lstStyle/>
          <a:p>
            <a:pPr algn="just">
              <a:lnSpc>
                <a:spcPts val="1875"/>
              </a:lnSpc>
            </a:pPr>
            <a:r>
              <a:rPr lang="en-US" sz="1500">
                <a:solidFill>
                  <a:srgbClr val="131E35"/>
                </a:solidFill>
                <a:latin typeface="Sansita"/>
                <a:ea typeface="Sansita"/>
                <a:cs typeface="Sansita"/>
                <a:sym typeface="Sansita"/>
              </a:rPr>
              <a:t>Chào mừng Quý Khách hàng và Đối tác đến với Công ty Anh Phát.</a:t>
            </a:r>
          </a:p>
          <a:p>
            <a:pPr algn="just">
              <a:lnSpc>
                <a:spcPts val="1875"/>
              </a:lnSpc>
            </a:pPr>
            <a:r>
              <a:rPr lang="en-US" sz="1500">
                <a:solidFill>
                  <a:srgbClr val="131E35"/>
                </a:solidFill>
                <a:latin typeface="Sansita"/>
                <a:ea typeface="Sansita"/>
                <a:cs typeface="Sansita"/>
                <a:sym typeface="Sansita"/>
              </a:rPr>
              <a:t>Chúng tôi hoạt động trong lĩnh vực thu mua, xử lý và tái chế phế liệu với định hướng phát triển bền vững, lấy uy tín và chất lượng dịch vụ làm nền tảng. Với kinh nghiệm thực tiễn cùng đội ngũ nhân sự chuyên môn, Anh Phát không ngừng hoàn thiện quy trình làm việc nhằm mang đến giải pháp thu mua hiệu quả, minh bạch và nhanh chóng cho khách hàng.</a:t>
            </a:r>
          </a:p>
          <a:p>
            <a:pPr algn="just">
              <a:lnSpc>
                <a:spcPts val="1875"/>
              </a:lnSpc>
            </a:pPr>
          </a:p>
        </p:txBody>
      </p:sp>
      <p:sp>
        <p:nvSpPr>
          <p:cNvPr name="Freeform 15" id="15"/>
          <p:cNvSpPr/>
          <p:nvPr/>
        </p:nvSpPr>
        <p:spPr>
          <a:xfrm flipH="false" flipV="false" rot="0">
            <a:off x="813369" y="9305760"/>
            <a:ext cx="432454" cy="432454"/>
          </a:xfrm>
          <a:custGeom>
            <a:avLst/>
            <a:gdLst/>
            <a:ahLst/>
            <a:cxnLst/>
            <a:rect r="r" b="b" t="t" l="l"/>
            <a:pathLst>
              <a:path h="432454" w="432454">
                <a:moveTo>
                  <a:pt x="0" y="0"/>
                </a:moveTo>
                <a:lnTo>
                  <a:pt x="432454" y="0"/>
                </a:lnTo>
                <a:lnTo>
                  <a:pt x="432454" y="432454"/>
                </a:lnTo>
                <a:lnTo>
                  <a:pt x="0" y="43245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6" id="16"/>
          <p:cNvSpPr/>
          <p:nvPr/>
        </p:nvSpPr>
        <p:spPr>
          <a:xfrm flipH="false" flipV="false" rot="0">
            <a:off x="1347490" y="9358964"/>
            <a:ext cx="3680356" cy="326045"/>
          </a:xfrm>
          <a:custGeom>
            <a:avLst/>
            <a:gdLst/>
            <a:ahLst/>
            <a:cxnLst/>
            <a:rect r="r" b="b" t="t" l="l"/>
            <a:pathLst>
              <a:path h="326045" w="3680356">
                <a:moveTo>
                  <a:pt x="0" y="0"/>
                </a:moveTo>
                <a:lnTo>
                  <a:pt x="3680356" y="0"/>
                </a:lnTo>
                <a:lnTo>
                  <a:pt x="3680356" y="326046"/>
                </a:lnTo>
                <a:lnTo>
                  <a:pt x="0" y="326046"/>
                </a:lnTo>
                <a:lnTo>
                  <a:pt x="0" y="0"/>
                </a:lnTo>
                <a:close/>
              </a:path>
            </a:pathLst>
          </a:custGeom>
          <a:blipFill>
            <a:blip r:embed="rId11">
              <a:extLst>
                <a:ext uri="{96DAC541-7B7A-43D3-8B79-37D633B846F1}">
                  <asvg:svgBlip xmlns:asvg="http://schemas.microsoft.com/office/drawing/2016/SVG/main" r:embed="rId12"/>
                </a:ext>
              </a:extLst>
            </a:blip>
            <a:stretch>
              <a:fillRect l="-37464" t="-968558" r="-32190" b="-659763"/>
            </a:stretch>
          </a:blipFill>
        </p:spPr>
      </p:sp>
      <p:sp>
        <p:nvSpPr>
          <p:cNvPr name="Freeform 17" id="17"/>
          <p:cNvSpPr/>
          <p:nvPr/>
        </p:nvSpPr>
        <p:spPr>
          <a:xfrm flipH="false" flipV="false" rot="0">
            <a:off x="813369" y="5727484"/>
            <a:ext cx="3607190" cy="1880248"/>
          </a:xfrm>
          <a:custGeom>
            <a:avLst/>
            <a:gdLst/>
            <a:ahLst/>
            <a:cxnLst/>
            <a:rect r="r" b="b" t="t" l="l"/>
            <a:pathLst>
              <a:path h="1880248" w="3607190">
                <a:moveTo>
                  <a:pt x="0" y="0"/>
                </a:moveTo>
                <a:lnTo>
                  <a:pt x="3607189" y="0"/>
                </a:lnTo>
                <a:lnTo>
                  <a:pt x="3607189" y="1880247"/>
                </a:lnTo>
                <a:lnTo>
                  <a:pt x="0" y="1880247"/>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8" id="18"/>
          <p:cNvSpPr/>
          <p:nvPr/>
        </p:nvSpPr>
        <p:spPr>
          <a:xfrm flipH="false" flipV="false" rot="0">
            <a:off x="5133880" y="-1391642"/>
            <a:ext cx="5602903" cy="5731870"/>
          </a:xfrm>
          <a:custGeom>
            <a:avLst/>
            <a:gdLst/>
            <a:ahLst/>
            <a:cxnLst/>
            <a:rect r="r" b="b" t="t" l="l"/>
            <a:pathLst>
              <a:path h="5731870" w="5602903">
                <a:moveTo>
                  <a:pt x="0" y="0"/>
                </a:moveTo>
                <a:lnTo>
                  <a:pt x="5602902" y="0"/>
                </a:lnTo>
                <a:lnTo>
                  <a:pt x="5602902" y="5731870"/>
                </a:lnTo>
                <a:lnTo>
                  <a:pt x="0" y="5731870"/>
                </a:lnTo>
                <a:lnTo>
                  <a:pt x="0" y="0"/>
                </a:lnTo>
                <a:close/>
              </a:path>
            </a:pathLst>
          </a:custGeom>
          <a:blipFill>
            <a:blip r:embed="rId3">
              <a:alphaModFix amt="23000"/>
              <a:extLst>
                <a:ext uri="{96DAC541-7B7A-43D3-8B79-37D633B846F1}">
                  <asvg:svgBlip xmlns:asvg="http://schemas.microsoft.com/office/drawing/2016/SVG/main" r:embed="rId4"/>
                </a:ext>
              </a:extLst>
            </a:blip>
            <a:stretch>
              <a:fillRect l="0" t="0" r="0" b="0"/>
            </a:stretch>
          </a:blipFill>
        </p:spPr>
      </p:sp>
      <p:sp>
        <p:nvSpPr>
          <p:cNvPr name="TextBox 19" id="19"/>
          <p:cNvSpPr txBox="true"/>
          <p:nvPr/>
        </p:nvSpPr>
        <p:spPr>
          <a:xfrm rot="0">
            <a:off x="813369" y="1837585"/>
            <a:ext cx="4782937" cy="961390"/>
          </a:xfrm>
          <a:prstGeom prst="rect">
            <a:avLst/>
          </a:prstGeom>
        </p:spPr>
        <p:txBody>
          <a:bodyPr anchor="t" rtlCol="false" tIns="0" lIns="0" bIns="0" rIns="0">
            <a:spAutoFit/>
          </a:bodyPr>
          <a:lstStyle/>
          <a:p>
            <a:pPr algn="l">
              <a:lnSpc>
                <a:spcPts val="7280"/>
              </a:lnSpc>
            </a:pPr>
            <a:r>
              <a:rPr lang="en-US" sz="7000">
                <a:solidFill>
                  <a:srgbClr val="131E35"/>
                </a:solidFill>
                <a:latin typeface="Sansita"/>
                <a:ea typeface="Sansita"/>
                <a:cs typeface="Sansita"/>
                <a:sym typeface="Sansita"/>
              </a:rPr>
              <a:t>Thông Điệp</a:t>
            </a:r>
          </a:p>
        </p:txBody>
      </p:sp>
      <p:sp>
        <p:nvSpPr>
          <p:cNvPr name="TextBox 20" id="20"/>
          <p:cNvSpPr txBox="true"/>
          <p:nvPr/>
        </p:nvSpPr>
        <p:spPr>
          <a:xfrm rot="0">
            <a:off x="813369" y="2764951"/>
            <a:ext cx="4271846" cy="1038225"/>
          </a:xfrm>
          <a:prstGeom prst="rect">
            <a:avLst/>
          </a:prstGeom>
        </p:spPr>
        <p:txBody>
          <a:bodyPr anchor="t" rtlCol="false" tIns="0" lIns="0" bIns="0" rIns="0">
            <a:spAutoFit/>
          </a:bodyPr>
          <a:lstStyle/>
          <a:p>
            <a:pPr algn="l">
              <a:lnSpc>
                <a:spcPts val="7800"/>
              </a:lnSpc>
            </a:pPr>
            <a:r>
              <a:rPr lang="en-US" sz="7500">
                <a:solidFill>
                  <a:srgbClr val="2B4F99"/>
                </a:solidFill>
                <a:latin typeface="Sansita"/>
                <a:ea typeface="Sansita"/>
                <a:cs typeface="Sansita"/>
                <a:sym typeface="Sansita"/>
              </a:rPr>
              <a:t>Chúng Tôi</a:t>
            </a:r>
          </a:p>
        </p:txBody>
      </p:sp>
      <p:sp>
        <p:nvSpPr>
          <p:cNvPr name="TextBox 21" id="21"/>
          <p:cNvSpPr txBox="true"/>
          <p:nvPr/>
        </p:nvSpPr>
        <p:spPr>
          <a:xfrm rot="0">
            <a:off x="849225" y="9411814"/>
            <a:ext cx="360742" cy="229870"/>
          </a:xfrm>
          <a:prstGeom prst="rect">
            <a:avLst/>
          </a:prstGeom>
        </p:spPr>
        <p:txBody>
          <a:bodyPr anchor="t" rtlCol="false" tIns="0" lIns="0" bIns="0" rIns="0">
            <a:spAutoFit/>
          </a:bodyPr>
          <a:lstStyle/>
          <a:p>
            <a:pPr algn="ctr">
              <a:lnSpc>
                <a:spcPts val="1759"/>
              </a:lnSpc>
            </a:pPr>
            <a:r>
              <a:rPr lang="en-US" sz="1599" spc="-17">
                <a:solidFill>
                  <a:srgbClr val="FFFFFF"/>
                </a:solidFill>
                <a:latin typeface="Sansita"/>
                <a:ea typeface="Sansita"/>
                <a:cs typeface="Sansita"/>
                <a:sym typeface="Sansita"/>
              </a:rPr>
              <a:t>01</a:t>
            </a:r>
          </a:p>
        </p:txBody>
      </p:sp>
      <p:sp>
        <p:nvSpPr>
          <p:cNvPr name="TextBox 22" id="22"/>
          <p:cNvSpPr txBox="true"/>
          <p:nvPr/>
        </p:nvSpPr>
        <p:spPr>
          <a:xfrm rot="0">
            <a:off x="1480473" y="9402289"/>
            <a:ext cx="3653406" cy="379349"/>
          </a:xfrm>
          <a:prstGeom prst="rect">
            <a:avLst/>
          </a:prstGeom>
        </p:spPr>
        <p:txBody>
          <a:bodyPr anchor="t" rtlCol="false" tIns="0" lIns="0" bIns="0" rIns="0">
            <a:spAutoFit/>
          </a:bodyPr>
          <a:lstStyle/>
          <a:p>
            <a:pPr algn="l">
              <a:lnSpc>
                <a:spcPts val="1572"/>
              </a:lnSpc>
            </a:pPr>
            <a:r>
              <a:rPr lang="en-US" sz="1299" spc="356">
                <a:solidFill>
                  <a:srgbClr val="FFFFFF"/>
                </a:solidFill>
                <a:latin typeface="Sansita"/>
                <a:ea typeface="Sansita"/>
                <a:cs typeface="Sansita"/>
                <a:sym typeface="Sansita"/>
              </a:rPr>
              <a:t>www.thumuaphelieumiennam.vn</a:t>
            </a:r>
          </a:p>
          <a:p>
            <a:pPr algn="l">
              <a:lnSpc>
                <a:spcPts val="1572"/>
              </a:lnSpc>
            </a:pPr>
          </a:p>
        </p:txBody>
      </p:sp>
      <p:sp>
        <p:nvSpPr>
          <p:cNvPr name="TextBox 23" id="23"/>
          <p:cNvSpPr txBox="true"/>
          <p:nvPr/>
        </p:nvSpPr>
        <p:spPr>
          <a:xfrm rot="0">
            <a:off x="1058906" y="5953212"/>
            <a:ext cx="2846711" cy="1096010"/>
          </a:xfrm>
          <a:prstGeom prst="rect">
            <a:avLst/>
          </a:prstGeom>
        </p:spPr>
        <p:txBody>
          <a:bodyPr anchor="t" rtlCol="false" tIns="0" lIns="0" bIns="0" rIns="0">
            <a:spAutoFit/>
          </a:bodyPr>
          <a:lstStyle/>
          <a:p>
            <a:pPr algn="l">
              <a:lnSpc>
                <a:spcPts val="1750"/>
              </a:lnSpc>
            </a:pPr>
            <a:r>
              <a:rPr lang="en-US" sz="1400">
                <a:solidFill>
                  <a:srgbClr val="FFFFFF"/>
                </a:solidFill>
                <a:latin typeface="Sansita"/>
                <a:ea typeface="Sansita"/>
                <a:cs typeface="Sansita"/>
                <a:sym typeface="Sansita"/>
              </a:rPr>
              <a:t>Trong suốt quá trình hoạt động, chúng tôi luôn đặt lợi ích của khách hàng làm trung tâm, đồng thời chú trọng trách nhiệm bảo vệ môi trường và đóng góp tích cực cho cộng đồng.</a:t>
            </a:r>
          </a:p>
        </p:txBody>
      </p:sp>
      <p:sp>
        <p:nvSpPr>
          <p:cNvPr name="Freeform 24" id="24"/>
          <p:cNvSpPr/>
          <p:nvPr/>
        </p:nvSpPr>
        <p:spPr>
          <a:xfrm flipH="false" flipV="false" rot="0">
            <a:off x="2643072" y="978463"/>
            <a:ext cx="266012" cy="141668"/>
          </a:xfrm>
          <a:custGeom>
            <a:avLst/>
            <a:gdLst/>
            <a:ahLst/>
            <a:cxnLst/>
            <a:rect r="r" b="b" t="t" l="l"/>
            <a:pathLst>
              <a:path h="141668" w="266012">
                <a:moveTo>
                  <a:pt x="0" y="0"/>
                </a:moveTo>
                <a:lnTo>
                  <a:pt x="266012" y="0"/>
                </a:lnTo>
                <a:lnTo>
                  <a:pt x="266012" y="141667"/>
                </a:lnTo>
                <a:lnTo>
                  <a:pt x="0" y="141667"/>
                </a:lnTo>
                <a:lnTo>
                  <a:pt x="0" y="0"/>
                </a:lnTo>
                <a:close/>
              </a:path>
            </a:pathLst>
          </a:custGeom>
          <a:blipFill>
            <a:blip r:embed="rId15">
              <a:extLst>
                <a:ext uri="{96DAC541-7B7A-43D3-8B79-37D633B846F1}">
                  <asvg:svgBlip xmlns:asvg="http://schemas.microsoft.com/office/drawing/2016/SVG/main" r:embed="rId16"/>
                </a:ext>
              </a:extLst>
            </a:blip>
            <a:stretch>
              <a:fillRect l="0" t="0" r="-508806" b="-761662"/>
            </a:stretch>
          </a:blipFill>
        </p:spPr>
      </p:sp>
      <p:grpSp>
        <p:nvGrpSpPr>
          <p:cNvPr name="Group 25" id="25"/>
          <p:cNvGrpSpPr/>
          <p:nvPr/>
        </p:nvGrpSpPr>
        <p:grpSpPr>
          <a:xfrm rot="0">
            <a:off x="4705431" y="506144"/>
            <a:ext cx="2098569" cy="1293025"/>
            <a:chOff x="0" y="0"/>
            <a:chExt cx="2798091" cy="1724033"/>
          </a:xfrm>
        </p:grpSpPr>
        <p:sp>
          <p:nvSpPr>
            <p:cNvPr name="TextBox 26" id="26"/>
            <p:cNvSpPr txBox="true"/>
            <p:nvPr/>
          </p:nvSpPr>
          <p:spPr>
            <a:xfrm rot="0">
              <a:off x="461138" y="1151800"/>
              <a:ext cx="2269076" cy="287655"/>
            </a:xfrm>
            <a:prstGeom prst="rect">
              <a:avLst/>
            </a:prstGeom>
          </p:spPr>
          <p:txBody>
            <a:bodyPr anchor="t" rtlCol="false" tIns="0" lIns="0" bIns="0" rIns="0">
              <a:spAutoFit/>
            </a:bodyPr>
            <a:lstStyle/>
            <a:p>
              <a:pPr algn="r">
                <a:lnSpc>
                  <a:spcPts val="1620"/>
                </a:lnSpc>
              </a:pPr>
              <a:r>
                <a:rPr lang="en-US" sz="1500">
                  <a:solidFill>
                    <a:srgbClr val="FFFFFF"/>
                  </a:solidFill>
                  <a:latin typeface="Sansita"/>
                  <a:ea typeface="Sansita"/>
                  <a:cs typeface="Sansita"/>
                  <a:sym typeface="Sansita"/>
                </a:rPr>
                <a:t>ANH PHÁT</a:t>
              </a:r>
              <a:r>
                <a:rPr lang="en-US" sz="1500">
                  <a:solidFill>
                    <a:srgbClr val="FFFFFF"/>
                  </a:solidFill>
                  <a:latin typeface="Sansita"/>
                  <a:ea typeface="Sansita"/>
                  <a:cs typeface="Sansita"/>
                  <a:sym typeface="Sansita"/>
                </a:rPr>
                <a:t> INC.</a:t>
              </a:r>
            </a:p>
          </p:txBody>
        </p:sp>
        <p:sp>
          <p:nvSpPr>
            <p:cNvPr name="TextBox 27" id="27"/>
            <p:cNvSpPr txBox="true"/>
            <p:nvPr/>
          </p:nvSpPr>
          <p:spPr>
            <a:xfrm rot="0">
              <a:off x="0" y="1478542"/>
              <a:ext cx="2730214" cy="245491"/>
            </a:xfrm>
            <a:prstGeom prst="rect">
              <a:avLst/>
            </a:prstGeom>
          </p:spPr>
          <p:txBody>
            <a:bodyPr anchor="t" rtlCol="false" tIns="0" lIns="0" bIns="0" rIns="0">
              <a:spAutoFit/>
            </a:bodyPr>
            <a:lstStyle/>
            <a:p>
              <a:pPr algn="r">
                <a:lnSpc>
                  <a:spcPts val="1404"/>
                </a:lnSpc>
              </a:pPr>
              <a:r>
                <a:rPr lang="en-US" sz="1300">
                  <a:solidFill>
                    <a:srgbClr val="FFFFFF"/>
                  </a:solidFill>
                  <a:latin typeface="Sansita"/>
                  <a:ea typeface="Sansita"/>
                  <a:cs typeface="Sansita"/>
                  <a:sym typeface="Sansita"/>
                </a:rPr>
                <a:t>Chuyên Mua Phế Liệu</a:t>
              </a:r>
            </a:p>
          </p:txBody>
        </p:sp>
        <p:sp>
          <p:nvSpPr>
            <p:cNvPr name="Freeform 28" id="28"/>
            <p:cNvSpPr/>
            <p:nvPr/>
          </p:nvSpPr>
          <p:spPr>
            <a:xfrm flipH="false" flipV="false" rot="0">
              <a:off x="1507226" y="0"/>
              <a:ext cx="1290865" cy="1290865"/>
            </a:xfrm>
            <a:custGeom>
              <a:avLst/>
              <a:gdLst/>
              <a:ahLst/>
              <a:cxnLst/>
              <a:rect r="r" b="b" t="t" l="l"/>
              <a:pathLst>
                <a:path h="1290865" w="1290865">
                  <a:moveTo>
                    <a:pt x="0" y="0"/>
                  </a:moveTo>
                  <a:lnTo>
                    <a:pt x="1290865" y="0"/>
                  </a:lnTo>
                  <a:lnTo>
                    <a:pt x="1290865" y="1290865"/>
                  </a:lnTo>
                  <a:lnTo>
                    <a:pt x="0" y="1290865"/>
                  </a:lnTo>
                  <a:lnTo>
                    <a:pt x="0" y="0"/>
                  </a:lnTo>
                  <a:close/>
                </a:path>
              </a:pathLst>
            </a:custGeom>
            <a:blipFill>
              <a:blip r:embed="rId17"/>
              <a:stretch>
                <a:fillRect l="0" t="0" r="0" b="0"/>
              </a:stretch>
            </a:blipFill>
          </p:spPr>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7560000" cy="10692000"/>
          </a:xfrm>
          <a:custGeom>
            <a:avLst/>
            <a:gdLst/>
            <a:ahLst/>
            <a:cxnLst/>
            <a:rect r="r" b="b" t="t" l="l"/>
            <a:pathLst>
              <a:path h="10692000" w="7560000">
                <a:moveTo>
                  <a:pt x="0" y="0"/>
                </a:moveTo>
                <a:lnTo>
                  <a:pt x="7560000" y="0"/>
                </a:lnTo>
                <a:lnTo>
                  <a:pt x="7560000" y="10692000"/>
                </a:lnTo>
                <a:lnTo>
                  <a:pt x="0" y="10692000"/>
                </a:lnTo>
                <a:lnTo>
                  <a:pt x="0" y="0"/>
                </a:lnTo>
                <a:close/>
              </a:path>
            </a:pathLst>
          </a:custGeom>
          <a:blipFill>
            <a:blip r:embed="rId2"/>
            <a:stretch>
              <a:fillRect l="-115166" t="0" r="0" b="-2138"/>
            </a:stretch>
          </a:blipFill>
        </p:spPr>
      </p:sp>
      <p:sp>
        <p:nvSpPr>
          <p:cNvPr name="Freeform 3" id="3"/>
          <p:cNvSpPr/>
          <p:nvPr/>
        </p:nvSpPr>
        <p:spPr>
          <a:xfrm flipH="false" flipV="false" rot="298650">
            <a:off x="-4935428" y="829023"/>
            <a:ext cx="12885555" cy="5367366"/>
          </a:xfrm>
          <a:custGeom>
            <a:avLst/>
            <a:gdLst/>
            <a:ahLst/>
            <a:cxnLst/>
            <a:rect r="r" b="b" t="t" l="l"/>
            <a:pathLst>
              <a:path h="5367366" w="12885555">
                <a:moveTo>
                  <a:pt x="0" y="0"/>
                </a:moveTo>
                <a:lnTo>
                  <a:pt x="12885555" y="0"/>
                </a:lnTo>
                <a:lnTo>
                  <a:pt x="12885555" y="5367366"/>
                </a:lnTo>
                <a:lnTo>
                  <a:pt x="0" y="5367366"/>
                </a:lnTo>
                <a:lnTo>
                  <a:pt x="0" y="0"/>
                </a:lnTo>
                <a:close/>
              </a:path>
            </a:pathLst>
          </a:custGeom>
          <a:blipFill>
            <a:blip r:embed="rId3">
              <a:alphaModFix amt="15000"/>
            </a:blip>
            <a:stretch>
              <a:fillRect l="0" t="0" r="0" b="0"/>
            </a:stretch>
          </a:blipFill>
        </p:spPr>
      </p:sp>
      <p:grpSp>
        <p:nvGrpSpPr>
          <p:cNvPr name="Group 4" id="4"/>
          <p:cNvGrpSpPr/>
          <p:nvPr/>
        </p:nvGrpSpPr>
        <p:grpSpPr>
          <a:xfrm rot="0">
            <a:off x="3050155" y="-2648455"/>
            <a:ext cx="7884219" cy="6126410"/>
            <a:chOff x="0" y="0"/>
            <a:chExt cx="1048856" cy="815010"/>
          </a:xfrm>
        </p:grpSpPr>
        <p:sp>
          <p:nvSpPr>
            <p:cNvPr name="Freeform 5" id="5"/>
            <p:cNvSpPr/>
            <p:nvPr/>
          </p:nvSpPr>
          <p:spPr>
            <a:xfrm flipH="false" flipV="false" rot="0">
              <a:off x="0" y="0"/>
              <a:ext cx="1048856" cy="815010"/>
            </a:xfrm>
            <a:custGeom>
              <a:avLst/>
              <a:gdLst/>
              <a:ahLst/>
              <a:cxnLst/>
              <a:rect r="r" b="b" t="t" l="l"/>
              <a:pathLst>
                <a:path h="815010" w="1048856">
                  <a:moveTo>
                    <a:pt x="524428" y="0"/>
                  </a:moveTo>
                  <a:lnTo>
                    <a:pt x="1048856" y="407505"/>
                  </a:lnTo>
                  <a:lnTo>
                    <a:pt x="524428" y="815010"/>
                  </a:lnTo>
                  <a:lnTo>
                    <a:pt x="0" y="407505"/>
                  </a:lnTo>
                  <a:lnTo>
                    <a:pt x="524428" y="0"/>
                  </a:lnTo>
                  <a:close/>
                </a:path>
              </a:pathLst>
            </a:custGeom>
            <a:gradFill rotWithShape="true">
              <a:gsLst>
                <a:gs pos="0">
                  <a:srgbClr val="3E63B2">
                    <a:alpha val="100000"/>
                  </a:srgbClr>
                </a:gs>
                <a:gs pos="100000">
                  <a:srgbClr val="000000">
                    <a:alpha val="100000"/>
                  </a:srgbClr>
                </a:gs>
              </a:gsLst>
              <a:lin ang="5400000"/>
            </a:gradFill>
          </p:spPr>
        </p:sp>
        <p:sp>
          <p:nvSpPr>
            <p:cNvPr name="TextBox 6" id="6"/>
            <p:cNvSpPr txBox="true"/>
            <p:nvPr/>
          </p:nvSpPr>
          <p:spPr>
            <a:xfrm>
              <a:off x="180272" y="130555"/>
              <a:ext cx="688312" cy="544376"/>
            </a:xfrm>
            <a:prstGeom prst="rect">
              <a:avLst/>
            </a:prstGeom>
          </p:spPr>
          <p:txBody>
            <a:bodyPr anchor="ctr" rtlCol="false" tIns="21459" lIns="21459" bIns="21459" rIns="21459"/>
            <a:lstStyle/>
            <a:p>
              <a:pPr algn="ctr">
                <a:lnSpc>
                  <a:spcPts val="827"/>
                </a:lnSpc>
              </a:pPr>
            </a:p>
          </p:txBody>
        </p:sp>
      </p:grpSp>
      <p:sp>
        <p:nvSpPr>
          <p:cNvPr name="Freeform 7" id="7"/>
          <p:cNvSpPr/>
          <p:nvPr/>
        </p:nvSpPr>
        <p:spPr>
          <a:xfrm flipH="false" flipV="false" rot="-1654867">
            <a:off x="-3043206" y="9227617"/>
            <a:ext cx="12885555" cy="5367366"/>
          </a:xfrm>
          <a:custGeom>
            <a:avLst/>
            <a:gdLst/>
            <a:ahLst/>
            <a:cxnLst/>
            <a:rect r="r" b="b" t="t" l="l"/>
            <a:pathLst>
              <a:path h="5367366" w="12885555">
                <a:moveTo>
                  <a:pt x="0" y="0"/>
                </a:moveTo>
                <a:lnTo>
                  <a:pt x="12885555" y="0"/>
                </a:lnTo>
                <a:lnTo>
                  <a:pt x="12885555" y="5367367"/>
                </a:lnTo>
                <a:lnTo>
                  <a:pt x="0" y="5367367"/>
                </a:lnTo>
                <a:lnTo>
                  <a:pt x="0" y="0"/>
                </a:lnTo>
                <a:close/>
              </a:path>
            </a:pathLst>
          </a:custGeom>
          <a:blipFill>
            <a:blip r:embed="rId3">
              <a:alphaModFix amt="15000"/>
            </a:blip>
            <a:stretch>
              <a:fillRect l="0" t="0" r="0" b="0"/>
            </a:stretch>
          </a:blipFill>
        </p:spPr>
      </p:sp>
      <p:grpSp>
        <p:nvGrpSpPr>
          <p:cNvPr name="Group 8" id="8"/>
          <p:cNvGrpSpPr/>
          <p:nvPr/>
        </p:nvGrpSpPr>
        <p:grpSpPr>
          <a:xfrm rot="-1624771">
            <a:off x="-5084604" y="3642740"/>
            <a:ext cx="7148649" cy="6460140"/>
            <a:chOff x="0" y="0"/>
            <a:chExt cx="1102542" cy="996353"/>
          </a:xfrm>
        </p:grpSpPr>
        <p:sp>
          <p:nvSpPr>
            <p:cNvPr name="Freeform 9" id="9"/>
            <p:cNvSpPr/>
            <p:nvPr/>
          </p:nvSpPr>
          <p:spPr>
            <a:xfrm flipH="false" flipV="false" rot="0">
              <a:off x="0" y="0"/>
              <a:ext cx="1102542" cy="996353"/>
            </a:xfrm>
            <a:custGeom>
              <a:avLst/>
              <a:gdLst/>
              <a:ahLst/>
              <a:cxnLst/>
              <a:rect r="r" b="b" t="t" l="l"/>
              <a:pathLst>
                <a:path h="996353" w="1102542">
                  <a:moveTo>
                    <a:pt x="551271" y="0"/>
                  </a:moveTo>
                  <a:lnTo>
                    <a:pt x="1102542" y="498177"/>
                  </a:lnTo>
                  <a:lnTo>
                    <a:pt x="551271" y="996353"/>
                  </a:lnTo>
                  <a:lnTo>
                    <a:pt x="0" y="498177"/>
                  </a:lnTo>
                  <a:lnTo>
                    <a:pt x="551271" y="0"/>
                  </a:lnTo>
                  <a:close/>
                </a:path>
              </a:pathLst>
            </a:custGeom>
            <a:gradFill rotWithShape="true">
              <a:gsLst>
                <a:gs pos="0">
                  <a:srgbClr val="3E63B2">
                    <a:alpha val="100000"/>
                  </a:srgbClr>
                </a:gs>
                <a:gs pos="100000">
                  <a:srgbClr val="000000">
                    <a:alpha val="100000"/>
                  </a:srgbClr>
                </a:gs>
              </a:gsLst>
              <a:lin ang="5400000"/>
            </a:gradFill>
          </p:spPr>
        </p:sp>
        <p:sp>
          <p:nvSpPr>
            <p:cNvPr name="TextBox 10" id="10"/>
            <p:cNvSpPr txBox="true"/>
            <p:nvPr/>
          </p:nvSpPr>
          <p:spPr>
            <a:xfrm>
              <a:off x="189499" y="161723"/>
              <a:ext cx="723543" cy="663382"/>
            </a:xfrm>
            <a:prstGeom prst="rect">
              <a:avLst/>
            </a:prstGeom>
          </p:spPr>
          <p:txBody>
            <a:bodyPr anchor="ctr" rtlCol="false" tIns="21459" lIns="21459" bIns="21459" rIns="21459"/>
            <a:lstStyle/>
            <a:p>
              <a:pPr algn="ctr">
                <a:lnSpc>
                  <a:spcPts val="827"/>
                </a:lnSpc>
              </a:pPr>
            </a:p>
          </p:txBody>
        </p:sp>
      </p:grpSp>
      <p:sp>
        <p:nvSpPr>
          <p:cNvPr name="Freeform 11" id="11"/>
          <p:cNvSpPr/>
          <p:nvPr/>
        </p:nvSpPr>
        <p:spPr>
          <a:xfrm flipH="false" flipV="false" rot="-1624771">
            <a:off x="-3630711" y="3943378"/>
            <a:ext cx="5040060" cy="5156072"/>
          </a:xfrm>
          <a:custGeom>
            <a:avLst/>
            <a:gdLst/>
            <a:ahLst/>
            <a:cxnLst/>
            <a:rect r="r" b="b" t="t" l="l"/>
            <a:pathLst>
              <a:path h="5156072" w="5040060">
                <a:moveTo>
                  <a:pt x="0" y="0"/>
                </a:moveTo>
                <a:lnTo>
                  <a:pt x="5040060" y="0"/>
                </a:lnTo>
                <a:lnTo>
                  <a:pt x="5040060" y="5156073"/>
                </a:lnTo>
                <a:lnTo>
                  <a:pt x="0" y="5156073"/>
                </a:lnTo>
                <a:lnTo>
                  <a:pt x="0" y="0"/>
                </a:lnTo>
                <a:close/>
              </a:path>
            </a:pathLst>
          </a:custGeom>
          <a:blipFill>
            <a:blip r:embed="rId4">
              <a:alphaModFix amt="23000"/>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813369" y="3631478"/>
            <a:ext cx="5717261" cy="2679966"/>
          </a:xfrm>
          <a:custGeom>
            <a:avLst/>
            <a:gdLst/>
            <a:ahLst/>
            <a:cxnLst/>
            <a:rect r="r" b="b" t="t" l="l"/>
            <a:pathLst>
              <a:path h="2679966" w="5717261">
                <a:moveTo>
                  <a:pt x="0" y="0"/>
                </a:moveTo>
                <a:lnTo>
                  <a:pt x="5717260" y="0"/>
                </a:lnTo>
                <a:lnTo>
                  <a:pt x="5717260" y="2679966"/>
                </a:lnTo>
                <a:lnTo>
                  <a:pt x="0" y="267996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0">
            <a:off x="5133880" y="-1391642"/>
            <a:ext cx="5602903" cy="5731870"/>
          </a:xfrm>
          <a:custGeom>
            <a:avLst/>
            <a:gdLst/>
            <a:ahLst/>
            <a:cxnLst/>
            <a:rect r="r" b="b" t="t" l="l"/>
            <a:pathLst>
              <a:path h="5731870" w="5602903">
                <a:moveTo>
                  <a:pt x="0" y="0"/>
                </a:moveTo>
                <a:lnTo>
                  <a:pt x="5602902" y="0"/>
                </a:lnTo>
                <a:lnTo>
                  <a:pt x="5602902" y="5731870"/>
                </a:lnTo>
                <a:lnTo>
                  <a:pt x="0" y="5731870"/>
                </a:lnTo>
                <a:lnTo>
                  <a:pt x="0" y="0"/>
                </a:lnTo>
                <a:close/>
              </a:path>
            </a:pathLst>
          </a:custGeom>
          <a:blipFill>
            <a:blip r:embed="rId4">
              <a:alphaModFix amt="23000"/>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813369" y="9305760"/>
            <a:ext cx="432454" cy="432454"/>
          </a:xfrm>
          <a:custGeom>
            <a:avLst/>
            <a:gdLst/>
            <a:ahLst/>
            <a:cxnLst/>
            <a:rect r="r" b="b" t="t" l="l"/>
            <a:pathLst>
              <a:path h="432454" w="432454">
                <a:moveTo>
                  <a:pt x="0" y="0"/>
                </a:moveTo>
                <a:lnTo>
                  <a:pt x="432454" y="0"/>
                </a:lnTo>
                <a:lnTo>
                  <a:pt x="432454" y="432454"/>
                </a:lnTo>
                <a:lnTo>
                  <a:pt x="0" y="43245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p:cNvSpPr/>
          <p:nvPr/>
        </p:nvSpPr>
        <p:spPr>
          <a:xfrm flipH="false" flipV="false" rot="0">
            <a:off x="1347490" y="9358964"/>
            <a:ext cx="3680356" cy="326045"/>
          </a:xfrm>
          <a:custGeom>
            <a:avLst/>
            <a:gdLst/>
            <a:ahLst/>
            <a:cxnLst/>
            <a:rect r="r" b="b" t="t" l="l"/>
            <a:pathLst>
              <a:path h="326045" w="3680356">
                <a:moveTo>
                  <a:pt x="0" y="0"/>
                </a:moveTo>
                <a:lnTo>
                  <a:pt x="3680356" y="0"/>
                </a:lnTo>
                <a:lnTo>
                  <a:pt x="3680356" y="326046"/>
                </a:lnTo>
                <a:lnTo>
                  <a:pt x="0" y="326046"/>
                </a:lnTo>
                <a:lnTo>
                  <a:pt x="0" y="0"/>
                </a:lnTo>
                <a:close/>
              </a:path>
            </a:pathLst>
          </a:custGeom>
          <a:blipFill>
            <a:blip r:embed="rId10">
              <a:extLst>
                <a:ext uri="{96DAC541-7B7A-43D3-8B79-37D633B846F1}">
                  <asvg:svgBlip xmlns:asvg="http://schemas.microsoft.com/office/drawing/2016/SVG/main" r:embed="rId11"/>
                </a:ext>
              </a:extLst>
            </a:blip>
            <a:stretch>
              <a:fillRect l="-37464" t="-968558" r="-32190" b="-659763"/>
            </a:stretch>
          </a:blipFill>
        </p:spPr>
      </p:sp>
      <p:sp>
        <p:nvSpPr>
          <p:cNvPr name="Freeform 16" id="16"/>
          <p:cNvSpPr/>
          <p:nvPr/>
        </p:nvSpPr>
        <p:spPr>
          <a:xfrm flipH="false" flipV="false" rot="0">
            <a:off x="813369" y="6425744"/>
            <a:ext cx="5717261" cy="2679966"/>
          </a:xfrm>
          <a:custGeom>
            <a:avLst/>
            <a:gdLst/>
            <a:ahLst/>
            <a:cxnLst/>
            <a:rect r="r" b="b" t="t" l="l"/>
            <a:pathLst>
              <a:path h="2679966" w="5717261">
                <a:moveTo>
                  <a:pt x="0" y="0"/>
                </a:moveTo>
                <a:lnTo>
                  <a:pt x="5717260" y="0"/>
                </a:lnTo>
                <a:lnTo>
                  <a:pt x="5717260" y="2679965"/>
                </a:lnTo>
                <a:lnTo>
                  <a:pt x="0" y="2679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0">
            <a:off x="2885680" y="3746909"/>
            <a:ext cx="513891" cy="497073"/>
          </a:xfrm>
          <a:custGeom>
            <a:avLst/>
            <a:gdLst/>
            <a:ahLst/>
            <a:cxnLst/>
            <a:rect r="r" b="b" t="t" l="l"/>
            <a:pathLst>
              <a:path h="497073" w="513891">
                <a:moveTo>
                  <a:pt x="0" y="0"/>
                </a:moveTo>
                <a:lnTo>
                  <a:pt x="513891" y="0"/>
                </a:lnTo>
                <a:lnTo>
                  <a:pt x="513891" y="497072"/>
                </a:lnTo>
                <a:lnTo>
                  <a:pt x="0" y="49707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8" id="18"/>
          <p:cNvSpPr txBox="true"/>
          <p:nvPr/>
        </p:nvSpPr>
        <p:spPr>
          <a:xfrm rot="0">
            <a:off x="1122899" y="4782911"/>
            <a:ext cx="5098200" cy="1190625"/>
          </a:xfrm>
          <a:prstGeom prst="rect">
            <a:avLst/>
          </a:prstGeom>
        </p:spPr>
        <p:txBody>
          <a:bodyPr anchor="t" rtlCol="false" tIns="0" lIns="0" bIns="0" rIns="0">
            <a:spAutoFit/>
          </a:bodyPr>
          <a:lstStyle/>
          <a:p>
            <a:pPr algn="just">
              <a:lnSpc>
                <a:spcPts val="1875"/>
              </a:lnSpc>
            </a:pPr>
            <a:r>
              <a:rPr lang="en-US" sz="1500">
                <a:solidFill>
                  <a:srgbClr val="FFFFFF"/>
                </a:solidFill>
                <a:latin typeface="Sansita"/>
                <a:ea typeface="Sansita"/>
                <a:cs typeface="Sansita"/>
                <a:sym typeface="Sansita"/>
              </a:rPr>
              <a:t>Trở thành đơn vị thu mua và xử lý phế liệu uy tín – chuyên nghiệp, được khách hàng tin tưởng lựa chọn, khẳng định vị thế trên thị trường, đồng thời góp phần bảo vệ môi trường và thúc đẩy phát triển bền vững. Hướng đến xây dựng thương hiệu phát triển ổn định, lâu dài với cộng đồng.</a:t>
            </a:r>
          </a:p>
        </p:txBody>
      </p:sp>
      <p:sp>
        <p:nvSpPr>
          <p:cNvPr name="TextBox 19" id="19"/>
          <p:cNvSpPr txBox="true"/>
          <p:nvPr/>
        </p:nvSpPr>
        <p:spPr>
          <a:xfrm rot="0">
            <a:off x="813369" y="1467625"/>
            <a:ext cx="3576382" cy="972947"/>
          </a:xfrm>
          <a:prstGeom prst="rect">
            <a:avLst/>
          </a:prstGeom>
        </p:spPr>
        <p:txBody>
          <a:bodyPr anchor="t" rtlCol="false" tIns="0" lIns="0" bIns="0" rIns="0">
            <a:spAutoFit/>
          </a:bodyPr>
          <a:lstStyle/>
          <a:p>
            <a:pPr algn="l">
              <a:lnSpc>
                <a:spcPts val="7384"/>
              </a:lnSpc>
            </a:pPr>
            <a:r>
              <a:rPr lang="en-US" sz="7100">
                <a:solidFill>
                  <a:srgbClr val="131E35"/>
                </a:solidFill>
                <a:latin typeface="Sansita"/>
                <a:ea typeface="Sansita"/>
                <a:cs typeface="Sansita"/>
                <a:sym typeface="Sansita"/>
              </a:rPr>
              <a:t>Tầm Nhìn</a:t>
            </a:r>
          </a:p>
        </p:txBody>
      </p:sp>
      <p:sp>
        <p:nvSpPr>
          <p:cNvPr name="TextBox 20" id="20"/>
          <p:cNvSpPr txBox="true"/>
          <p:nvPr/>
        </p:nvSpPr>
        <p:spPr>
          <a:xfrm rot="0">
            <a:off x="849225" y="2431328"/>
            <a:ext cx="4994642" cy="1038225"/>
          </a:xfrm>
          <a:prstGeom prst="rect">
            <a:avLst/>
          </a:prstGeom>
        </p:spPr>
        <p:txBody>
          <a:bodyPr anchor="t" rtlCol="false" tIns="0" lIns="0" bIns="0" rIns="0">
            <a:spAutoFit/>
          </a:bodyPr>
          <a:lstStyle/>
          <a:p>
            <a:pPr algn="l">
              <a:lnSpc>
                <a:spcPts val="7800"/>
              </a:lnSpc>
            </a:pPr>
            <a:r>
              <a:rPr lang="en-US" sz="7500">
                <a:solidFill>
                  <a:srgbClr val="2B4F99"/>
                </a:solidFill>
                <a:latin typeface="Sansita"/>
                <a:ea typeface="Sansita"/>
                <a:cs typeface="Sansita"/>
                <a:sym typeface="Sansita"/>
              </a:rPr>
              <a:t>&amp; Sứ Mệnh</a:t>
            </a:r>
          </a:p>
        </p:txBody>
      </p:sp>
      <p:sp>
        <p:nvSpPr>
          <p:cNvPr name="TextBox 21" id="21"/>
          <p:cNvSpPr txBox="true"/>
          <p:nvPr/>
        </p:nvSpPr>
        <p:spPr>
          <a:xfrm rot="0">
            <a:off x="849225" y="9411814"/>
            <a:ext cx="360742" cy="229870"/>
          </a:xfrm>
          <a:prstGeom prst="rect">
            <a:avLst/>
          </a:prstGeom>
        </p:spPr>
        <p:txBody>
          <a:bodyPr anchor="t" rtlCol="false" tIns="0" lIns="0" bIns="0" rIns="0">
            <a:spAutoFit/>
          </a:bodyPr>
          <a:lstStyle/>
          <a:p>
            <a:pPr algn="ctr">
              <a:lnSpc>
                <a:spcPts val="1759"/>
              </a:lnSpc>
            </a:pPr>
            <a:r>
              <a:rPr lang="en-US" sz="1599" spc="-17">
                <a:solidFill>
                  <a:srgbClr val="FFFFFF"/>
                </a:solidFill>
                <a:latin typeface="Sansita"/>
                <a:ea typeface="Sansita"/>
                <a:cs typeface="Sansita"/>
                <a:sym typeface="Sansita"/>
              </a:rPr>
              <a:t>02</a:t>
            </a:r>
          </a:p>
        </p:txBody>
      </p:sp>
      <p:sp>
        <p:nvSpPr>
          <p:cNvPr name="TextBox 22" id="22"/>
          <p:cNvSpPr txBox="true"/>
          <p:nvPr/>
        </p:nvSpPr>
        <p:spPr>
          <a:xfrm rot="0">
            <a:off x="1081348" y="3641816"/>
            <a:ext cx="1804332" cy="531495"/>
          </a:xfrm>
          <a:prstGeom prst="rect">
            <a:avLst/>
          </a:prstGeom>
        </p:spPr>
        <p:txBody>
          <a:bodyPr anchor="t" rtlCol="false" tIns="0" lIns="0" bIns="0" rIns="0">
            <a:spAutoFit/>
          </a:bodyPr>
          <a:lstStyle/>
          <a:p>
            <a:pPr algn="just">
              <a:lnSpc>
                <a:spcPts val="4125"/>
              </a:lnSpc>
            </a:pPr>
            <a:r>
              <a:rPr lang="en-US" sz="3300">
                <a:solidFill>
                  <a:srgbClr val="FFFFFF"/>
                </a:solidFill>
                <a:latin typeface="Sansita"/>
                <a:ea typeface="Sansita"/>
                <a:cs typeface="Sansita"/>
                <a:sym typeface="Sansita"/>
              </a:rPr>
              <a:t>Tầm Nhìn</a:t>
            </a:r>
          </a:p>
        </p:txBody>
      </p:sp>
      <p:sp>
        <p:nvSpPr>
          <p:cNvPr name="Freeform 23" id="23"/>
          <p:cNvSpPr/>
          <p:nvPr/>
        </p:nvSpPr>
        <p:spPr>
          <a:xfrm flipH="false" flipV="false" rot="0">
            <a:off x="3030341" y="6552878"/>
            <a:ext cx="513891" cy="497073"/>
          </a:xfrm>
          <a:custGeom>
            <a:avLst/>
            <a:gdLst/>
            <a:ahLst/>
            <a:cxnLst/>
            <a:rect r="r" b="b" t="t" l="l"/>
            <a:pathLst>
              <a:path h="497073" w="513891">
                <a:moveTo>
                  <a:pt x="0" y="0"/>
                </a:moveTo>
                <a:lnTo>
                  <a:pt x="513891" y="0"/>
                </a:lnTo>
                <a:lnTo>
                  <a:pt x="513891" y="497073"/>
                </a:lnTo>
                <a:lnTo>
                  <a:pt x="0" y="49707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24" id="24"/>
          <p:cNvSpPr txBox="true"/>
          <p:nvPr/>
        </p:nvSpPr>
        <p:spPr>
          <a:xfrm rot="0">
            <a:off x="1158899" y="6444794"/>
            <a:ext cx="1804332" cy="531495"/>
          </a:xfrm>
          <a:prstGeom prst="rect">
            <a:avLst/>
          </a:prstGeom>
        </p:spPr>
        <p:txBody>
          <a:bodyPr anchor="t" rtlCol="false" tIns="0" lIns="0" bIns="0" rIns="0">
            <a:spAutoFit/>
          </a:bodyPr>
          <a:lstStyle/>
          <a:p>
            <a:pPr algn="just">
              <a:lnSpc>
                <a:spcPts val="4125"/>
              </a:lnSpc>
            </a:pPr>
            <a:r>
              <a:rPr lang="en-US" sz="3300">
                <a:solidFill>
                  <a:srgbClr val="FFFFFF"/>
                </a:solidFill>
                <a:latin typeface="Sansita"/>
                <a:ea typeface="Sansita"/>
                <a:cs typeface="Sansita"/>
                <a:sym typeface="Sansita"/>
              </a:rPr>
              <a:t>Sứ Mệnh</a:t>
            </a:r>
          </a:p>
        </p:txBody>
      </p:sp>
      <p:sp>
        <p:nvSpPr>
          <p:cNvPr name="TextBox 25" id="25"/>
          <p:cNvSpPr txBox="true"/>
          <p:nvPr/>
        </p:nvSpPr>
        <p:spPr>
          <a:xfrm rot="0">
            <a:off x="1122899" y="7560831"/>
            <a:ext cx="5098200" cy="476250"/>
          </a:xfrm>
          <a:prstGeom prst="rect">
            <a:avLst/>
          </a:prstGeom>
        </p:spPr>
        <p:txBody>
          <a:bodyPr anchor="t" rtlCol="false" tIns="0" lIns="0" bIns="0" rIns="0">
            <a:spAutoFit/>
          </a:bodyPr>
          <a:lstStyle/>
          <a:p>
            <a:pPr algn="just" marL="323852" indent="-161926" lvl="1">
              <a:lnSpc>
                <a:spcPts val="1875"/>
              </a:lnSpc>
              <a:buFont typeface="Arial"/>
              <a:buChar char="•"/>
            </a:pPr>
            <a:r>
              <a:rPr lang="en-US" sz="1500" spc="36">
                <a:solidFill>
                  <a:srgbClr val="FFFFFF"/>
                </a:solidFill>
                <a:latin typeface="Sansita"/>
                <a:ea typeface="Sansita"/>
                <a:cs typeface="Sansita"/>
                <a:sym typeface="Sansita"/>
              </a:rPr>
              <a:t>Cung cấp dịch vụ thu mua phế liệu nhanh chóng – minh bạch – hiệu quả</a:t>
            </a:r>
          </a:p>
        </p:txBody>
      </p:sp>
      <p:sp>
        <p:nvSpPr>
          <p:cNvPr name="Freeform 26" id="26"/>
          <p:cNvSpPr/>
          <p:nvPr/>
        </p:nvSpPr>
        <p:spPr>
          <a:xfrm flipH="false" flipV="false" rot="2700000">
            <a:off x="5162377" y="6550739"/>
            <a:ext cx="168236" cy="168236"/>
          </a:xfrm>
          <a:custGeom>
            <a:avLst/>
            <a:gdLst/>
            <a:ahLst/>
            <a:cxnLst/>
            <a:rect r="r" b="b" t="t" l="l"/>
            <a:pathLst>
              <a:path h="168236" w="168236">
                <a:moveTo>
                  <a:pt x="0" y="0"/>
                </a:moveTo>
                <a:lnTo>
                  <a:pt x="168237" y="0"/>
                </a:lnTo>
                <a:lnTo>
                  <a:pt x="168237" y="168236"/>
                </a:lnTo>
                <a:lnTo>
                  <a:pt x="0" y="16823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27" id="27"/>
          <p:cNvSpPr txBox="true"/>
          <p:nvPr/>
        </p:nvSpPr>
        <p:spPr>
          <a:xfrm rot="0">
            <a:off x="1122899" y="8075181"/>
            <a:ext cx="5098200" cy="238125"/>
          </a:xfrm>
          <a:prstGeom prst="rect">
            <a:avLst/>
          </a:prstGeom>
        </p:spPr>
        <p:txBody>
          <a:bodyPr anchor="t" rtlCol="false" tIns="0" lIns="0" bIns="0" rIns="0">
            <a:spAutoFit/>
          </a:bodyPr>
          <a:lstStyle/>
          <a:p>
            <a:pPr algn="just" marL="323852" indent="-161926" lvl="1">
              <a:lnSpc>
                <a:spcPts val="1875"/>
              </a:lnSpc>
              <a:buFont typeface="Arial"/>
              <a:buChar char="•"/>
            </a:pPr>
            <a:r>
              <a:rPr lang="en-US" sz="1500" spc="36">
                <a:solidFill>
                  <a:srgbClr val="FFFFFF"/>
                </a:solidFill>
                <a:latin typeface="Sansita"/>
                <a:ea typeface="Sansita"/>
                <a:cs typeface="Sansita"/>
                <a:sym typeface="Sansita"/>
              </a:rPr>
              <a:t>Đảm bảo quyền lợi khách hàng, đối tác và người lao động</a:t>
            </a:r>
          </a:p>
        </p:txBody>
      </p:sp>
      <p:sp>
        <p:nvSpPr>
          <p:cNvPr name="TextBox 28" id="28"/>
          <p:cNvSpPr txBox="true"/>
          <p:nvPr/>
        </p:nvSpPr>
        <p:spPr>
          <a:xfrm rot="0">
            <a:off x="1122899" y="8547231"/>
            <a:ext cx="5098200" cy="238125"/>
          </a:xfrm>
          <a:prstGeom prst="rect">
            <a:avLst/>
          </a:prstGeom>
        </p:spPr>
        <p:txBody>
          <a:bodyPr anchor="t" rtlCol="false" tIns="0" lIns="0" bIns="0" rIns="0">
            <a:spAutoFit/>
          </a:bodyPr>
          <a:lstStyle/>
          <a:p>
            <a:pPr algn="just" marL="323852" indent="-161926" lvl="1">
              <a:lnSpc>
                <a:spcPts val="1875"/>
              </a:lnSpc>
              <a:buFont typeface="Arial"/>
              <a:buChar char="•"/>
            </a:pPr>
            <a:r>
              <a:rPr lang="en-US" sz="1500" spc="36">
                <a:solidFill>
                  <a:srgbClr val="FFFFFF"/>
                </a:solidFill>
                <a:latin typeface="Sansita"/>
                <a:ea typeface="Sansita"/>
                <a:cs typeface="Sansita"/>
                <a:sym typeface="Sansita"/>
              </a:rPr>
              <a:t>Góp phần giảm thiểu rác thải, bảo vệ môi trường sống</a:t>
            </a:r>
          </a:p>
        </p:txBody>
      </p:sp>
      <p:sp>
        <p:nvSpPr>
          <p:cNvPr name="TextBox 29" id="29"/>
          <p:cNvSpPr txBox="true"/>
          <p:nvPr/>
        </p:nvSpPr>
        <p:spPr>
          <a:xfrm rot="0">
            <a:off x="1474128" y="9402289"/>
            <a:ext cx="3653406" cy="379349"/>
          </a:xfrm>
          <a:prstGeom prst="rect">
            <a:avLst/>
          </a:prstGeom>
        </p:spPr>
        <p:txBody>
          <a:bodyPr anchor="t" rtlCol="false" tIns="0" lIns="0" bIns="0" rIns="0">
            <a:spAutoFit/>
          </a:bodyPr>
          <a:lstStyle/>
          <a:p>
            <a:pPr algn="l">
              <a:lnSpc>
                <a:spcPts val="1572"/>
              </a:lnSpc>
            </a:pPr>
            <a:r>
              <a:rPr lang="en-US" sz="1299" spc="356">
                <a:solidFill>
                  <a:srgbClr val="FFFFFF"/>
                </a:solidFill>
                <a:latin typeface="Sansita"/>
                <a:ea typeface="Sansita"/>
                <a:cs typeface="Sansita"/>
                <a:sym typeface="Sansita"/>
              </a:rPr>
              <a:t>www.thumuaphelieumiennam.vn</a:t>
            </a:r>
          </a:p>
          <a:p>
            <a:pPr algn="l">
              <a:lnSpc>
                <a:spcPts val="1572"/>
              </a:lnSpc>
            </a:pPr>
          </a:p>
        </p:txBody>
      </p:sp>
      <p:grpSp>
        <p:nvGrpSpPr>
          <p:cNvPr name="Group 30" id="30"/>
          <p:cNvGrpSpPr/>
          <p:nvPr/>
        </p:nvGrpSpPr>
        <p:grpSpPr>
          <a:xfrm rot="0">
            <a:off x="4705431" y="506144"/>
            <a:ext cx="2098569" cy="1293025"/>
            <a:chOff x="0" y="0"/>
            <a:chExt cx="2798091" cy="1724033"/>
          </a:xfrm>
        </p:grpSpPr>
        <p:sp>
          <p:nvSpPr>
            <p:cNvPr name="TextBox 31" id="31"/>
            <p:cNvSpPr txBox="true"/>
            <p:nvPr/>
          </p:nvSpPr>
          <p:spPr>
            <a:xfrm rot="0">
              <a:off x="461138" y="1151800"/>
              <a:ext cx="2269076" cy="287655"/>
            </a:xfrm>
            <a:prstGeom prst="rect">
              <a:avLst/>
            </a:prstGeom>
          </p:spPr>
          <p:txBody>
            <a:bodyPr anchor="t" rtlCol="false" tIns="0" lIns="0" bIns="0" rIns="0">
              <a:spAutoFit/>
            </a:bodyPr>
            <a:lstStyle/>
            <a:p>
              <a:pPr algn="r">
                <a:lnSpc>
                  <a:spcPts val="1620"/>
                </a:lnSpc>
              </a:pPr>
              <a:r>
                <a:rPr lang="en-US" sz="1500">
                  <a:solidFill>
                    <a:srgbClr val="FFFFFF"/>
                  </a:solidFill>
                  <a:latin typeface="Sansita"/>
                  <a:ea typeface="Sansita"/>
                  <a:cs typeface="Sansita"/>
                  <a:sym typeface="Sansita"/>
                </a:rPr>
                <a:t>ANH PHÁT</a:t>
              </a:r>
              <a:r>
                <a:rPr lang="en-US" sz="1500">
                  <a:solidFill>
                    <a:srgbClr val="FFFFFF"/>
                  </a:solidFill>
                  <a:latin typeface="Sansita"/>
                  <a:ea typeface="Sansita"/>
                  <a:cs typeface="Sansita"/>
                  <a:sym typeface="Sansita"/>
                </a:rPr>
                <a:t> INC.</a:t>
              </a:r>
            </a:p>
          </p:txBody>
        </p:sp>
        <p:sp>
          <p:nvSpPr>
            <p:cNvPr name="TextBox 32" id="32"/>
            <p:cNvSpPr txBox="true"/>
            <p:nvPr/>
          </p:nvSpPr>
          <p:spPr>
            <a:xfrm rot="0">
              <a:off x="0" y="1478542"/>
              <a:ext cx="2730214" cy="245491"/>
            </a:xfrm>
            <a:prstGeom prst="rect">
              <a:avLst/>
            </a:prstGeom>
          </p:spPr>
          <p:txBody>
            <a:bodyPr anchor="t" rtlCol="false" tIns="0" lIns="0" bIns="0" rIns="0">
              <a:spAutoFit/>
            </a:bodyPr>
            <a:lstStyle/>
            <a:p>
              <a:pPr algn="r">
                <a:lnSpc>
                  <a:spcPts val="1404"/>
                </a:lnSpc>
              </a:pPr>
              <a:r>
                <a:rPr lang="en-US" sz="1300">
                  <a:solidFill>
                    <a:srgbClr val="FFFFFF"/>
                  </a:solidFill>
                  <a:latin typeface="Sansita"/>
                  <a:ea typeface="Sansita"/>
                  <a:cs typeface="Sansita"/>
                  <a:sym typeface="Sansita"/>
                </a:rPr>
                <a:t>Chuyên Mua Phế Liệu</a:t>
              </a:r>
            </a:p>
          </p:txBody>
        </p:sp>
        <p:sp>
          <p:nvSpPr>
            <p:cNvPr name="Freeform 33" id="33"/>
            <p:cNvSpPr/>
            <p:nvPr/>
          </p:nvSpPr>
          <p:spPr>
            <a:xfrm flipH="false" flipV="false" rot="0">
              <a:off x="1507226" y="0"/>
              <a:ext cx="1290865" cy="1290865"/>
            </a:xfrm>
            <a:custGeom>
              <a:avLst/>
              <a:gdLst/>
              <a:ahLst/>
              <a:cxnLst/>
              <a:rect r="r" b="b" t="t" l="l"/>
              <a:pathLst>
                <a:path h="1290865" w="1290865">
                  <a:moveTo>
                    <a:pt x="0" y="0"/>
                  </a:moveTo>
                  <a:lnTo>
                    <a:pt x="1290865" y="0"/>
                  </a:lnTo>
                  <a:lnTo>
                    <a:pt x="1290865" y="1290865"/>
                  </a:lnTo>
                  <a:lnTo>
                    <a:pt x="0" y="1290865"/>
                  </a:lnTo>
                  <a:lnTo>
                    <a:pt x="0" y="0"/>
                  </a:lnTo>
                  <a:close/>
                </a:path>
              </a:pathLst>
            </a:custGeom>
            <a:blipFill>
              <a:blip r:embed="rId16"/>
              <a:stretch>
                <a:fillRect l="0" t="0" r="0" b="0"/>
              </a:stretch>
            </a:blipFill>
          </p:spPr>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7560000" cy="10692000"/>
          </a:xfrm>
          <a:custGeom>
            <a:avLst/>
            <a:gdLst/>
            <a:ahLst/>
            <a:cxnLst/>
            <a:rect r="r" b="b" t="t" l="l"/>
            <a:pathLst>
              <a:path h="10692000" w="7560000">
                <a:moveTo>
                  <a:pt x="0" y="0"/>
                </a:moveTo>
                <a:lnTo>
                  <a:pt x="7560000" y="0"/>
                </a:lnTo>
                <a:lnTo>
                  <a:pt x="7560000" y="10692000"/>
                </a:lnTo>
                <a:lnTo>
                  <a:pt x="0" y="10692000"/>
                </a:lnTo>
                <a:lnTo>
                  <a:pt x="0" y="0"/>
                </a:lnTo>
                <a:close/>
              </a:path>
            </a:pathLst>
          </a:custGeom>
          <a:blipFill>
            <a:blip r:embed="rId2"/>
            <a:stretch>
              <a:fillRect l="-115166" t="0" r="0" b="-2138"/>
            </a:stretch>
          </a:blipFill>
        </p:spPr>
      </p:sp>
      <p:grpSp>
        <p:nvGrpSpPr>
          <p:cNvPr name="Group 3" id="3"/>
          <p:cNvGrpSpPr/>
          <p:nvPr/>
        </p:nvGrpSpPr>
        <p:grpSpPr>
          <a:xfrm rot="0">
            <a:off x="991379" y="9456473"/>
            <a:ext cx="7884219" cy="6126410"/>
            <a:chOff x="0" y="0"/>
            <a:chExt cx="1048856" cy="815010"/>
          </a:xfrm>
        </p:grpSpPr>
        <p:sp>
          <p:nvSpPr>
            <p:cNvPr name="Freeform 4" id="4"/>
            <p:cNvSpPr/>
            <p:nvPr/>
          </p:nvSpPr>
          <p:spPr>
            <a:xfrm flipH="false" flipV="false" rot="0">
              <a:off x="0" y="0"/>
              <a:ext cx="1048856" cy="815010"/>
            </a:xfrm>
            <a:custGeom>
              <a:avLst/>
              <a:gdLst/>
              <a:ahLst/>
              <a:cxnLst/>
              <a:rect r="r" b="b" t="t" l="l"/>
              <a:pathLst>
                <a:path h="815010" w="1048856">
                  <a:moveTo>
                    <a:pt x="524428" y="0"/>
                  </a:moveTo>
                  <a:lnTo>
                    <a:pt x="1048856" y="407505"/>
                  </a:lnTo>
                  <a:lnTo>
                    <a:pt x="524428" y="815010"/>
                  </a:lnTo>
                  <a:lnTo>
                    <a:pt x="0" y="407505"/>
                  </a:lnTo>
                  <a:lnTo>
                    <a:pt x="524428" y="0"/>
                  </a:lnTo>
                  <a:close/>
                </a:path>
              </a:pathLst>
            </a:custGeom>
            <a:gradFill rotWithShape="true">
              <a:gsLst>
                <a:gs pos="0">
                  <a:srgbClr val="3E63B2">
                    <a:alpha val="100000"/>
                  </a:srgbClr>
                </a:gs>
                <a:gs pos="100000">
                  <a:srgbClr val="000000">
                    <a:alpha val="100000"/>
                  </a:srgbClr>
                </a:gs>
              </a:gsLst>
              <a:lin ang="5400000"/>
            </a:gradFill>
          </p:spPr>
        </p:sp>
        <p:sp>
          <p:nvSpPr>
            <p:cNvPr name="TextBox 5" id="5"/>
            <p:cNvSpPr txBox="true"/>
            <p:nvPr/>
          </p:nvSpPr>
          <p:spPr>
            <a:xfrm>
              <a:off x="180272" y="130555"/>
              <a:ext cx="688312" cy="544376"/>
            </a:xfrm>
            <a:prstGeom prst="rect">
              <a:avLst/>
            </a:prstGeom>
          </p:spPr>
          <p:txBody>
            <a:bodyPr anchor="ctr" rtlCol="false" tIns="21459" lIns="21459" bIns="21459" rIns="21459"/>
            <a:lstStyle/>
            <a:p>
              <a:pPr algn="ctr">
                <a:lnSpc>
                  <a:spcPts val="827"/>
                </a:lnSpc>
              </a:pPr>
            </a:p>
          </p:txBody>
        </p:sp>
      </p:grpSp>
      <p:sp>
        <p:nvSpPr>
          <p:cNvPr name="Freeform 6" id="6"/>
          <p:cNvSpPr/>
          <p:nvPr/>
        </p:nvSpPr>
        <p:spPr>
          <a:xfrm flipH="true" flipV="false" rot="-2330577">
            <a:off x="1492554" y="5972284"/>
            <a:ext cx="12885555" cy="5367366"/>
          </a:xfrm>
          <a:custGeom>
            <a:avLst/>
            <a:gdLst/>
            <a:ahLst/>
            <a:cxnLst/>
            <a:rect r="r" b="b" t="t" l="l"/>
            <a:pathLst>
              <a:path h="5367366" w="12885555">
                <a:moveTo>
                  <a:pt x="12885554" y="0"/>
                </a:moveTo>
                <a:lnTo>
                  <a:pt x="0" y="0"/>
                </a:lnTo>
                <a:lnTo>
                  <a:pt x="0" y="5367366"/>
                </a:lnTo>
                <a:lnTo>
                  <a:pt x="12885554" y="5367366"/>
                </a:lnTo>
                <a:lnTo>
                  <a:pt x="12885554" y="0"/>
                </a:lnTo>
                <a:close/>
              </a:path>
            </a:pathLst>
          </a:custGeom>
          <a:blipFill>
            <a:blip r:embed="rId3">
              <a:alphaModFix amt="15000"/>
            </a:blip>
            <a:stretch>
              <a:fillRect l="0" t="0" r="0" b="0"/>
            </a:stretch>
          </a:blipFill>
        </p:spPr>
      </p:sp>
      <p:sp>
        <p:nvSpPr>
          <p:cNvPr name="Freeform 7" id="7"/>
          <p:cNvSpPr/>
          <p:nvPr/>
        </p:nvSpPr>
        <p:spPr>
          <a:xfrm flipH="true" flipV="false" rot="298650">
            <a:off x="-4917456" y="548884"/>
            <a:ext cx="12885555" cy="5367366"/>
          </a:xfrm>
          <a:custGeom>
            <a:avLst/>
            <a:gdLst/>
            <a:ahLst/>
            <a:cxnLst/>
            <a:rect r="r" b="b" t="t" l="l"/>
            <a:pathLst>
              <a:path h="5367366" w="12885555">
                <a:moveTo>
                  <a:pt x="12885555" y="0"/>
                </a:moveTo>
                <a:lnTo>
                  <a:pt x="0" y="0"/>
                </a:lnTo>
                <a:lnTo>
                  <a:pt x="0" y="5367367"/>
                </a:lnTo>
                <a:lnTo>
                  <a:pt x="12885555" y="5367367"/>
                </a:lnTo>
                <a:lnTo>
                  <a:pt x="12885555" y="0"/>
                </a:lnTo>
                <a:close/>
              </a:path>
            </a:pathLst>
          </a:custGeom>
          <a:blipFill>
            <a:blip r:embed="rId3">
              <a:alphaModFix amt="15000"/>
            </a:blip>
            <a:stretch>
              <a:fillRect l="0" t="0" r="0" b="0"/>
            </a:stretch>
          </a:blipFill>
        </p:spPr>
      </p:sp>
      <p:grpSp>
        <p:nvGrpSpPr>
          <p:cNvPr name="Group 8" id="8"/>
          <p:cNvGrpSpPr/>
          <p:nvPr/>
        </p:nvGrpSpPr>
        <p:grpSpPr>
          <a:xfrm rot="0">
            <a:off x="3050155" y="-2648455"/>
            <a:ext cx="7884219" cy="6126410"/>
            <a:chOff x="0" y="0"/>
            <a:chExt cx="1048856" cy="815010"/>
          </a:xfrm>
        </p:grpSpPr>
        <p:sp>
          <p:nvSpPr>
            <p:cNvPr name="Freeform 9" id="9"/>
            <p:cNvSpPr/>
            <p:nvPr/>
          </p:nvSpPr>
          <p:spPr>
            <a:xfrm flipH="false" flipV="false" rot="0">
              <a:off x="0" y="0"/>
              <a:ext cx="1048856" cy="815010"/>
            </a:xfrm>
            <a:custGeom>
              <a:avLst/>
              <a:gdLst/>
              <a:ahLst/>
              <a:cxnLst/>
              <a:rect r="r" b="b" t="t" l="l"/>
              <a:pathLst>
                <a:path h="815010" w="1048856">
                  <a:moveTo>
                    <a:pt x="524428" y="0"/>
                  </a:moveTo>
                  <a:lnTo>
                    <a:pt x="1048856" y="407505"/>
                  </a:lnTo>
                  <a:lnTo>
                    <a:pt x="524428" y="815010"/>
                  </a:lnTo>
                  <a:lnTo>
                    <a:pt x="0" y="407505"/>
                  </a:lnTo>
                  <a:lnTo>
                    <a:pt x="524428" y="0"/>
                  </a:lnTo>
                  <a:close/>
                </a:path>
              </a:pathLst>
            </a:custGeom>
            <a:gradFill rotWithShape="true">
              <a:gsLst>
                <a:gs pos="0">
                  <a:srgbClr val="3E63B2">
                    <a:alpha val="100000"/>
                  </a:srgbClr>
                </a:gs>
                <a:gs pos="100000">
                  <a:srgbClr val="000000">
                    <a:alpha val="100000"/>
                  </a:srgbClr>
                </a:gs>
              </a:gsLst>
              <a:lin ang="5400000"/>
            </a:gradFill>
          </p:spPr>
        </p:sp>
        <p:sp>
          <p:nvSpPr>
            <p:cNvPr name="TextBox 10" id="10"/>
            <p:cNvSpPr txBox="true"/>
            <p:nvPr/>
          </p:nvSpPr>
          <p:spPr>
            <a:xfrm>
              <a:off x="180272" y="130555"/>
              <a:ext cx="688312" cy="544376"/>
            </a:xfrm>
            <a:prstGeom prst="rect">
              <a:avLst/>
            </a:prstGeom>
          </p:spPr>
          <p:txBody>
            <a:bodyPr anchor="ctr" rtlCol="false" tIns="21459" lIns="21459" bIns="21459" rIns="21459"/>
            <a:lstStyle/>
            <a:p>
              <a:pPr algn="ctr">
                <a:lnSpc>
                  <a:spcPts val="827"/>
                </a:lnSpc>
              </a:pPr>
            </a:p>
          </p:txBody>
        </p:sp>
      </p:grpSp>
      <p:sp>
        <p:nvSpPr>
          <p:cNvPr name="Freeform 11" id="11"/>
          <p:cNvSpPr/>
          <p:nvPr/>
        </p:nvSpPr>
        <p:spPr>
          <a:xfrm flipH="false" flipV="false" rot="0">
            <a:off x="5133880" y="-1391642"/>
            <a:ext cx="5602903" cy="5731870"/>
          </a:xfrm>
          <a:custGeom>
            <a:avLst/>
            <a:gdLst/>
            <a:ahLst/>
            <a:cxnLst/>
            <a:rect r="r" b="b" t="t" l="l"/>
            <a:pathLst>
              <a:path h="5731870" w="5602903">
                <a:moveTo>
                  <a:pt x="0" y="0"/>
                </a:moveTo>
                <a:lnTo>
                  <a:pt x="5602902" y="0"/>
                </a:lnTo>
                <a:lnTo>
                  <a:pt x="5602902" y="5731870"/>
                </a:lnTo>
                <a:lnTo>
                  <a:pt x="0" y="5731870"/>
                </a:lnTo>
                <a:lnTo>
                  <a:pt x="0" y="0"/>
                </a:lnTo>
                <a:close/>
              </a:path>
            </a:pathLst>
          </a:custGeom>
          <a:blipFill>
            <a:blip r:embed="rId4">
              <a:alphaModFix amt="23000"/>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813369" y="9305760"/>
            <a:ext cx="432454" cy="432454"/>
          </a:xfrm>
          <a:custGeom>
            <a:avLst/>
            <a:gdLst/>
            <a:ahLst/>
            <a:cxnLst/>
            <a:rect r="r" b="b" t="t" l="l"/>
            <a:pathLst>
              <a:path h="432454" w="432454">
                <a:moveTo>
                  <a:pt x="0" y="0"/>
                </a:moveTo>
                <a:lnTo>
                  <a:pt x="432454" y="0"/>
                </a:lnTo>
                <a:lnTo>
                  <a:pt x="432454" y="432454"/>
                </a:lnTo>
                <a:lnTo>
                  <a:pt x="0" y="43245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0">
            <a:off x="1347490" y="9358964"/>
            <a:ext cx="3680356" cy="326045"/>
          </a:xfrm>
          <a:custGeom>
            <a:avLst/>
            <a:gdLst/>
            <a:ahLst/>
            <a:cxnLst/>
            <a:rect r="r" b="b" t="t" l="l"/>
            <a:pathLst>
              <a:path h="326045" w="3680356">
                <a:moveTo>
                  <a:pt x="0" y="0"/>
                </a:moveTo>
                <a:lnTo>
                  <a:pt x="3680356" y="0"/>
                </a:lnTo>
                <a:lnTo>
                  <a:pt x="3680356" y="326046"/>
                </a:lnTo>
                <a:lnTo>
                  <a:pt x="0" y="326046"/>
                </a:lnTo>
                <a:lnTo>
                  <a:pt x="0" y="0"/>
                </a:lnTo>
                <a:close/>
              </a:path>
            </a:pathLst>
          </a:custGeom>
          <a:blipFill>
            <a:blip r:embed="rId8">
              <a:extLst>
                <a:ext uri="{96DAC541-7B7A-43D3-8B79-37D633B846F1}">
                  <asvg:svgBlip xmlns:asvg="http://schemas.microsoft.com/office/drawing/2016/SVG/main" r:embed="rId9"/>
                </a:ext>
              </a:extLst>
            </a:blip>
            <a:stretch>
              <a:fillRect l="-37464" t="-968558" r="-32190" b="-659763"/>
            </a:stretch>
          </a:blipFill>
        </p:spPr>
      </p:sp>
      <p:sp>
        <p:nvSpPr>
          <p:cNvPr name="Freeform 14" id="14"/>
          <p:cNvSpPr/>
          <p:nvPr/>
        </p:nvSpPr>
        <p:spPr>
          <a:xfrm flipH="false" flipV="false" rot="0">
            <a:off x="756000" y="4900400"/>
            <a:ext cx="6048000" cy="2385600"/>
          </a:xfrm>
          <a:custGeom>
            <a:avLst/>
            <a:gdLst/>
            <a:ahLst/>
            <a:cxnLst/>
            <a:rect r="r" b="b" t="t" l="l"/>
            <a:pathLst>
              <a:path h="2385600" w="6048000">
                <a:moveTo>
                  <a:pt x="0" y="0"/>
                </a:moveTo>
                <a:lnTo>
                  <a:pt x="6048000" y="0"/>
                </a:lnTo>
                <a:lnTo>
                  <a:pt x="6048000" y="2385600"/>
                </a:lnTo>
                <a:lnTo>
                  <a:pt x="0" y="2385600"/>
                </a:lnTo>
                <a:lnTo>
                  <a:pt x="0" y="0"/>
                </a:lnTo>
                <a:close/>
              </a:path>
            </a:pathLst>
          </a:custGeom>
          <a:blipFill>
            <a:blip r:embed="rId10">
              <a:extLst>
                <a:ext uri="{96DAC541-7B7A-43D3-8B79-37D633B846F1}">
                  <asvg:svgBlip xmlns:asvg="http://schemas.microsoft.com/office/drawing/2016/SVG/main" r:embed="rId11"/>
                </a:ext>
              </a:extLst>
            </a:blip>
            <a:stretch>
              <a:fillRect l="0" t="0" r="0" b="-17570"/>
            </a:stretch>
          </a:blipFill>
        </p:spPr>
      </p:sp>
      <p:sp>
        <p:nvSpPr>
          <p:cNvPr name="Freeform 15" id="15"/>
          <p:cNvSpPr/>
          <p:nvPr/>
        </p:nvSpPr>
        <p:spPr>
          <a:xfrm flipH="false" flipV="false" rot="0">
            <a:off x="1098241" y="5253816"/>
            <a:ext cx="613288" cy="613288"/>
          </a:xfrm>
          <a:custGeom>
            <a:avLst/>
            <a:gdLst/>
            <a:ahLst/>
            <a:cxnLst/>
            <a:rect r="r" b="b" t="t" l="l"/>
            <a:pathLst>
              <a:path h="613288" w="613288">
                <a:moveTo>
                  <a:pt x="0" y="0"/>
                </a:moveTo>
                <a:lnTo>
                  <a:pt x="613289" y="0"/>
                </a:lnTo>
                <a:lnTo>
                  <a:pt x="613289" y="613288"/>
                </a:lnTo>
                <a:lnTo>
                  <a:pt x="0" y="61328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6" id="16"/>
          <p:cNvSpPr/>
          <p:nvPr/>
        </p:nvSpPr>
        <p:spPr>
          <a:xfrm flipH="false" flipV="false" rot="0">
            <a:off x="2683983" y="5253816"/>
            <a:ext cx="640510" cy="613288"/>
          </a:xfrm>
          <a:custGeom>
            <a:avLst/>
            <a:gdLst/>
            <a:ahLst/>
            <a:cxnLst/>
            <a:rect r="r" b="b" t="t" l="l"/>
            <a:pathLst>
              <a:path h="613288" w="640510">
                <a:moveTo>
                  <a:pt x="0" y="0"/>
                </a:moveTo>
                <a:lnTo>
                  <a:pt x="640509" y="0"/>
                </a:lnTo>
                <a:lnTo>
                  <a:pt x="640509" y="613288"/>
                </a:lnTo>
                <a:lnTo>
                  <a:pt x="0" y="613288"/>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7" id="17"/>
          <p:cNvSpPr/>
          <p:nvPr/>
        </p:nvSpPr>
        <p:spPr>
          <a:xfrm flipH="false" flipV="false" rot="0">
            <a:off x="4263593" y="5253816"/>
            <a:ext cx="609943" cy="613288"/>
          </a:xfrm>
          <a:custGeom>
            <a:avLst/>
            <a:gdLst/>
            <a:ahLst/>
            <a:cxnLst/>
            <a:rect r="r" b="b" t="t" l="l"/>
            <a:pathLst>
              <a:path h="613288" w="609943">
                <a:moveTo>
                  <a:pt x="0" y="0"/>
                </a:moveTo>
                <a:lnTo>
                  <a:pt x="609942" y="0"/>
                </a:lnTo>
                <a:lnTo>
                  <a:pt x="609942" y="613288"/>
                </a:lnTo>
                <a:lnTo>
                  <a:pt x="0" y="613288"/>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8" id="18"/>
          <p:cNvSpPr/>
          <p:nvPr/>
        </p:nvSpPr>
        <p:spPr>
          <a:xfrm flipH="false" flipV="false" rot="0">
            <a:off x="5881085" y="5253816"/>
            <a:ext cx="569022" cy="569022"/>
          </a:xfrm>
          <a:custGeom>
            <a:avLst/>
            <a:gdLst/>
            <a:ahLst/>
            <a:cxnLst/>
            <a:rect r="r" b="b" t="t" l="l"/>
            <a:pathLst>
              <a:path h="569022" w="569022">
                <a:moveTo>
                  <a:pt x="0" y="0"/>
                </a:moveTo>
                <a:lnTo>
                  <a:pt x="569023" y="0"/>
                </a:lnTo>
                <a:lnTo>
                  <a:pt x="569023" y="569022"/>
                </a:lnTo>
                <a:lnTo>
                  <a:pt x="0" y="569022"/>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19" id="19"/>
          <p:cNvSpPr txBox="true"/>
          <p:nvPr/>
        </p:nvSpPr>
        <p:spPr>
          <a:xfrm rot="0">
            <a:off x="756000" y="1467625"/>
            <a:ext cx="4177489" cy="1038225"/>
          </a:xfrm>
          <a:prstGeom prst="rect">
            <a:avLst/>
          </a:prstGeom>
        </p:spPr>
        <p:txBody>
          <a:bodyPr anchor="t" rtlCol="false" tIns="0" lIns="0" bIns="0" rIns="0">
            <a:spAutoFit/>
          </a:bodyPr>
          <a:lstStyle/>
          <a:p>
            <a:pPr algn="l">
              <a:lnSpc>
                <a:spcPts val="7800"/>
              </a:lnSpc>
            </a:pPr>
            <a:r>
              <a:rPr lang="en-US" sz="7500">
                <a:solidFill>
                  <a:srgbClr val="131E35"/>
                </a:solidFill>
                <a:latin typeface="Sansita"/>
                <a:ea typeface="Sansita"/>
                <a:cs typeface="Sansita"/>
                <a:sym typeface="Sansita"/>
              </a:rPr>
              <a:t>Dịch Vụ</a:t>
            </a:r>
          </a:p>
        </p:txBody>
      </p:sp>
      <p:sp>
        <p:nvSpPr>
          <p:cNvPr name="TextBox 20" id="20"/>
          <p:cNvSpPr txBox="true"/>
          <p:nvPr/>
        </p:nvSpPr>
        <p:spPr>
          <a:xfrm rot="0">
            <a:off x="813369" y="2474481"/>
            <a:ext cx="4567078" cy="1038225"/>
          </a:xfrm>
          <a:prstGeom prst="rect">
            <a:avLst/>
          </a:prstGeom>
        </p:spPr>
        <p:txBody>
          <a:bodyPr anchor="t" rtlCol="false" tIns="0" lIns="0" bIns="0" rIns="0">
            <a:spAutoFit/>
          </a:bodyPr>
          <a:lstStyle/>
          <a:p>
            <a:pPr algn="l">
              <a:lnSpc>
                <a:spcPts val="7800"/>
              </a:lnSpc>
            </a:pPr>
            <a:r>
              <a:rPr lang="en-US" sz="7500">
                <a:solidFill>
                  <a:srgbClr val="2B4F99"/>
                </a:solidFill>
                <a:latin typeface="Sansita"/>
                <a:ea typeface="Sansita"/>
                <a:cs typeface="Sansita"/>
                <a:sym typeface="Sansita"/>
              </a:rPr>
              <a:t>Chúng Tôi</a:t>
            </a:r>
          </a:p>
        </p:txBody>
      </p:sp>
      <p:sp>
        <p:nvSpPr>
          <p:cNvPr name="TextBox 21" id="21"/>
          <p:cNvSpPr txBox="true"/>
          <p:nvPr/>
        </p:nvSpPr>
        <p:spPr>
          <a:xfrm rot="0">
            <a:off x="849225" y="9411814"/>
            <a:ext cx="360742" cy="229870"/>
          </a:xfrm>
          <a:prstGeom prst="rect">
            <a:avLst/>
          </a:prstGeom>
        </p:spPr>
        <p:txBody>
          <a:bodyPr anchor="t" rtlCol="false" tIns="0" lIns="0" bIns="0" rIns="0">
            <a:spAutoFit/>
          </a:bodyPr>
          <a:lstStyle/>
          <a:p>
            <a:pPr algn="ctr">
              <a:lnSpc>
                <a:spcPts val="1759"/>
              </a:lnSpc>
            </a:pPr>
            <a:r>
              <a:rPr lang="en-US" sz="1599" spc="-17">
                <a:solidFill>
                  <a:srgbClr val="FFFFFF"/>
                </a:solidFill>
                <a:latin typeface="Sansita"/>
                <a:ea typeface="Sansita"/>
                <a:cs typeface="Sansita"/>
                <a:sym typeface="Sansita"/>
              </a:rPr>
              <a:t>04</a:t>
            </a:r>
          </a:p>
        </p:txBody>
      </p:sp>
      <p:sp>
        <p:nvSpPr>
          <p:cNvPr name="TextBox 22" id="22"/>
          <p:cNvSpPr txBox="true"/>
          <p:nvPr/>
        </p:nvSpPr>
        <p:spPr>
          <a:xfrm rot="0">
            <a:off x="784684" y="7646723"/>
            <a:ext cx="5990631" cy="952500"/>
          </a:xfrm>
          <a:prstGeom prst="rect">
            <a:avLst/>
          </a:prstGeom>
        </p:spPr>
        <p:txBody>
          <a:bodyPr anchor="t" rtlCol="false" tIns="0" lIns="0" bIns="0" rIns="0">
            <a:spAutoFit/>
          </a:bodyPr>
          <a:lstStyle/>
          <a:p>
            <a:pPr algn="just">
              <a:lnSpc>
                <a:spcPts val="1875"/>
              </a:lnSpc>
            </a:pPr>
            <a:r>
              <a:rPr lang="en-US" sz="1500">
                <a:solidFill>
                  <a:srgbClr val="131E35"/>
                </a:solidFill>
                <a:latin typeface="Sansita"/>
                <a:ea typeface="Sansita"/>
                <a:cs typeface="Sansita"/>
                <a:sym typeface="Sansita"/>
              </a:rPr>
              <a:t>Công ty Anh Phát luôn chú trọng xây dựng quy trình thu mua phế liệu chuyên nghiệp, đảm bảo nhanh chóng, minh bạch và an toàn. Chúng tôi cam kết mang đến dịch vụ hiệu quả, đúng tiến độ, đáp ứng tốt nhu cầu của khách hàng và đối tác.</a:t>
            </a:r>
          </a:p>
        </p:txBody>
      </p:sp>
      <p:sp>
        <p:nvSpPr>
          <p:cNvPr name="TextBox 23" id="23"/>
          <p:cNvSpPr txBox="true"/>
          <p:nvPr/>
        </p:nvSpPr>
        <p:spPr>
          <a:xfrm rot="0">
            <a:off x="784684" y="3801429"/>
            <a:ext cx="5990631" cy="952500"/>
          </a:xfrm>
          <a:prstGeom prst="rect">
            <a:avLst/>
          </a:prstGeom>
        </p:spPr>
        <p:txBody>
          <a:bodyPr anchor="t" rtlCol="false" tIns="0" lIns="0" bIns="0" rIns="0">
            <a:spAutoFit/>
          </a:bodyPr>
          <a:lstStyle/>
          <a:p>
            <a:pPr algn="just">
              <a:lnSpc>
                <a:spcPts val="1875"/>
              </a:lnSpc>
            </a:pPr>
            <a:r>
              <a:rPr lang="en-US" sz="1500">
                <a:solidFill>
                  <a:srgbClr val="131E35"/>
                </a:solidFill>
                <a:latin typeface="Sansita"/>
                <a:ea typeface="Sansita"/>
                <a:cs typeface="Sansita"/>
                <a:sym typeface="Sansita"/>
              </a:rPr>
              <a:t>Công ty Anh Phát cung cấp các dịch vụ thu mua và xử lý phế liệu với quy trình chuyên nghiệp, minh bạch và nhanh chóng, đáp ứng nhu cầu của cá nhân, doanh nghiệp, nhà xưởng và công trình trên toàn khu vực.</a:t>
            </a:r>
          </a:p>
          <a:p>
            <a:pPr algn="just">
              <a:lnSpc>
                <a:spcPts val="1875"/>
              </a:lnSpc>
            </a:pPr>
          </a:p>
        </p:txBody>
      </p:sp>
      <p:sp>
        <p:nvSpPr>
          <p:cNvPr name="TextBox 24" id="24"/>
          <p:cNvSpPr txBox="true"/>
          <p:nvPr/>
        </p:nvSpPr>
        <p:spPr>
          <a:xfrm rot="0">
            <a:off x="890477" y="6370065"/>
            <a:ext cx="1028817" cy="429133"/>
          </a:xfrm>
          <a:prstGeom prst="rect">
            <a:avLst/>
          </a:prstGeom>
        </p:spPr>
        <p:txBody>
          <a:bodyPr anchor="t" rtlCol="false" tIns="0" lIns="0" bIns="0" rIns="0">
            <a:spAutoFit/>
          </a:bodyPr>
          <a:lstStyle/>
          <a:p>
            <a:pPr algn="ctr">
              <a:lnSpc>
                <a:spcPts val="1780"/>
              </a:lnSpc>
            </a:pPr>
            <a:r>
              <a:rPr lang="en-US" sz="1299">
                <a:solidFill>
                  <a:srgbClr val="FFFFFF"/>
                </a:solidFill>
                <a:latin typeface="Sansita"/>
                <a:ea typeface="Sansita"/>
                <a:cs typeface="Sansita"/>
                <a:sym typeface="Sansita"/>
              </a:rPr>
              <a:t>THU MUA PHẾ LIỆU ĐỒNG</a:t>
            </a:r>
          </a:p>
        </p:txBody>
      </p:sp>
      <p:sp>
        <p:nvSpPr>
          <p:cNvPr name="TextBox 25" id="25"/>
          <p:cNvSpPr txBox="true"/>
          <p:nvPr/>
        </p:nvSpPr>
        <p:spPr>
          <a:xfrm rot="0">
            <a:off x="1480473" y="9402289"/>
            <a:ext cx="3653406" cy="379349"/>
          </a:xfrm>
          <a:prstGeom prst="rect">
            <a:avLst/>
          </a:prstGeom>
        </p:spPr>
        <p:txBody>
          <a:bodyPr anchor="t" rtlCol="false" tIns="0" lIns="0" bIns="0" rIns="0">
            <a:spAutoFit/>
          </a:bodyPr>
          <a:lstStyle/>
          <a:p>
            <a:pPr algn="l">
              <a:lnSpc>
                <a:spcPts val="1572"/>
              </a:lnSpc>
            </a:pPr>
            <a:r>
              <a:rPr lang="en-US" sz="1299" spc="356">
                <a:solidFill>
                  <a:srgbClr val="FFFFFF"/>
                </a:solidFill>
                <a:latin typeface="Sansita"/>
                <a:ea typeface="Sansita"/>
                <a:cs typeface="Sansita"/>
                <a:sym typeface="Sansita"/>
              </a:rPr>
              <a:t>www.thumuaphelieumiennam.vn</a:t>
            </a:r>
          </a:p>
          <a:p>
            <a:pPr algn="l">
              <a:lnSpc>
                <a:spcPts val="1572"/>
              </a:lnSpc>
            </a:pPr>
          </a:p>
        </p:txBody>
      </p:sp>
      <p:grpSp>
        <p:nvGrpSpPr>
          <p:cNvPr name="Group 26" id="26"/>
          <p:cNvGrpSpPr/>
          <p:nvPr/>
        </p:nvGrpSpPr>
        <p:grpSpPr>
          <a:xfrm rot="0">
            <a:off x="4705431" y="506144"/>
            <a:ext cx="2098569" cy="1293025"/>
            <a:chOff x="0" y="0"/>
            <a:chExt cx="2798091" cy="1724033"/>
          </a:xfrm>
        </p:grpSpPr>
        <p:sp>
          <p:nvSpPr>
            <p:cNvPr name="TextBox 27" id="27"/>
            <p:cNvSpPr txBox="true"/>
            <p:nvPr/>
          </p:nvSpPr>
          <p:spPr>
            <a:xfrm rot="0">
              <a:off x="461138" y="1151800"/>
              <a:ext cx="2269076" cy="287655"/>
            </a:xfrm>
            <a:prstGeom prst="rect">
              <a:avLst/>
            </a:prstGeom>
          </p:spPr>
          <p:txBody>
            <a:bodyPr anchor="t" rtlCol="false" tIns="0" lIns="0" bIns="0" rIns="0">
              <a:spAutoFit/>
            </a:bodyPr>
            <a:lstStyle/>
            <a:p>
              <a:pPr algn="r">
                <a:lnSpc>
                  <a:spcPts val="1620"/>
                </a:lnSpc>
              </a:pPr>
              <a:r>
                <a:rPr lang="en-US" sz="1500">
                  <a:solidFill>
                    <a:srgbClr val="FFFFFF"/>
                  </a:solidFill>
                  <a:latin typeface="Sansita"/>
                  <a:ea typeface="Sansita"/>
                  <a:cs typeface="Sansita"/>
                  <a:sym typeface="Sansita"/>
                </a:rPr>
                <a:t>ANH PHÁT</a:t>
              </a:r>
              <a:r>
                <a:rPr lang="en-US" sz="1500">
                  <a:solidFill>
                    <a:srgbClr val="FFFFFF"/>
                  </a:solidFill>
                  <a:latin typeface="Sansita"/>
                  <a:ea typeface="Sansita"/>
                  <a:cs typeface="Sansita"/>
                  <a:sym typeface="Sansita"/>
                </a:rPr>
                <a:t> INC.</a:t>
              </a:r>
            </a:p>
          </p:txBody>
        </p:sp>
        <p:sp>
          <p:nvSpPr>
            <p:cNvPr name="TextBox 28" id="28"/>
            <p:cNvSpPr txBox="true"/>
            <p:nvPr/>
          </p:nvSpPr>
          <p:spPr>
            <a:xfrm rot="0">
              <a:off x="0" y="1478542"/>
              <a:ext cx="2730214" cy="245491"/>
            </a:xfrm>
            <a:prstGeom prst="rect">
              <a:avLst/>
            </a:prstGeom>
          </p:spPr>
          <p:txBody>
            <a:bodyPr anchor="t" rtlCol="false" tIns="0" lIns="0" bIns="0" rIns="0">
              <a:spAutoFit/>
            </a:bodyPr>
            <a:lstStyle/>
            <a:p>
              <a:pPr algn="r">
                <a:lnSpc>
                  <a:spcPts val="1404"/>
                </a:lnSpc>
              </a:pPr>
              <a:r>
                <a:rPr lang="en-US" sz="1300">
                  <a:solidFill>
                    <a:srgbClr val="FFFFFF"/>
                  </a:solidFill>
                  <a:latin typeface="Sansita"/>
                  <a:ea typeface="Sansita"/>
                  <a:cs typeface="Sansita"/>
                  <a:sym typeface="Sansita"/>
                </a:rPr>
                <a:t>Chuyên Mua Phế Liệu</a:t>
              </a:r>
            </a:p>
          </p:txBody>
        </p:sp>
        <p:sp>
          <p:nvSpPr>
            <p:cNvPr name="Freeform 29" id="29"/>
            <p:cNvSpPr/>
            <p:nvPr/>
          </p:nvSpPr>
          <p:spPr>
            <a:xfrm flipH="false" flipV="false" rot="0">
              <a:off x="1507226" y="0"/>
              <a:ext cx="1290865" cy="1290865"/>
            </a:xfrm>
            <a:custGeom>
              <a:avLst/>
              <a:gdLst/>
              <a:ahLst/>
              <a:cxnLst/>
              <a:rect r="r" b="b" t="t" l="l"/>
              <a:pathLst>
                <a:path h="1290865" w="1290865">
                  <a:moveTo>
                    <a:pt x="0" y="0"/>
                  </a:moveTo>
                  <a:lnTo>
                    <a:pt x="1290865" y="0"/>
                  </a:lnTo>
                  <a:lnTo>
                    <a:pt x="1290865" y="1290865"/>
                  </a:lnTo>
                  <a:lnTo>
                    <a:pt x="0" y="1290865"/>
                  </a:lnTo>
                  <a:lnTo>
                    <a:pt x="0" y="0"/>
                  </a:lnTo>
                  <a:close/>
                </a:path>
              </a:pathLst>
            </a:custGeom>
            <a:blipFill>
              <a:blip r:embed="rId20"/>
              <a:stretch>
                <a:fillRect l="0" t="0" r="0" b="0"/>
              </a:stretch>
            </a:blipFill>
          </p:spPr>
        </p:sp>
      </p:grpSp>
      <p:sp>
        <p:nvSpPr>
          <p:cNvPr name="TextBox 30" id="30"/>
          <p:cNvSpPr txBox="true"/>
          <p:nvPr/>
        </p:nvSpPr>
        <p:spPr>
          <a:xfrm rot="0">
            <a:off x="2489829" y="6370065"/>
            <a:ext cx="1028817" cy="429133"/>
          </a:xfrm>
          <a:prstGeom prst="rect">
            <a:avLst/>
          </a:prstGeom>
        </p:spPr>
        <p:txBody>
          <a:bodyPr anchor="t" rtlCol="false" tIns="0" lIns="0" bIns="0" rIns="0">
            <a:spAutoFit/>
          </a:bodyPr>
          <a:lstStyle/>
          <a:p>
            <a:pPr algn="ctr">
              <a:lnSpc>
                <a:spcPts val="1780"/>
              </a:lnSpc>
            </a:pPr>
            <a:r>
              <a:rPr lang="en-US" sz="1299">
                <a:solidFill>
                  <a:srgbClr val="FFFFFF"/>
                </a:solidFill>
                <a:latin typeface="Sansita"/>
                <a:ea typeface="Sansita"/>
                <a:cs typeface="Sansita"/>
                <a:sym typeface="Sansita"/>
              </a:rPr>
              <a:t>THU MUA PHẾ LIỆU INOX</a:t>
            </a:r>
          </a:p>
        </p:txBody>
      </p:sp>
      <p:sp>
        <p:nvSpPr>
          <p:cNvPr name="TextBox 31" id="31"/>
          <p:cNvSpPr txBox="true"/>
          <p:nvPr/>
        </p:nvSpPr>
        <p:spPr>
          <a:xfrm rot="0">
            <a:off x="4056398" y="6370065"/>
            <a:ext cx="1028817" cy="429133"/>
          </a:xfrm>
          <a:prstGeom prst="rect">
            <a:avLst/>
          </a:prstGeom>
        </p:spPr>
        <p:txBody>
          <a:bodyPr anchor="t" rtlCol="false" tIns="0" lIns="0" bIns="0" rIns="0">
            <a:spAutoFit/>
          </a:bodyPr>
          <a:lstStyle/>
          <a:p>
            <a:pPr algn="ctr">
              <a:lnSpc>
                <a:spcPts val="1780"/>
              </a:lnSpc>
            </a:pPr>
            <a:r>
              <a:rPr lang="en-US" sz="1299">
                <a:solidFill>
                  <a:srgbClr val="FFFFFF"/>
                </a:solidFill>
                <a:latin typeface="Sansita"/>
                <a:ea typeface="Sansita"/>
                <a:cs typeface="Sansita"/>
                <a:sym typeface="Sansita"/>
              </a:rPr>
              <a:t>THU MUA PHẾ LIỆU NHÔM</a:t>
            </a:r>
          </a:p>
        </p:txBody>
      </p:sp>
      <p:sp>
        <p:nvSpPr>
          <p:cNvPr name="TextBox 32" id="32"/>
          <p:cNvSpPr txBox="true"/>
          <p:nvPr/>
        </p:nvSpPr>
        <p:spPr>
          <a:xfrm rot="0">
            <a:off x="5618615" y="6370065"/>
            <a:ext cx="1028817" cy="429133"/>
          </a:xfrm>
          <a:prstGeom prst="rect">
            <a:avLst/>
          </a:prstGeom>
        </p:spPr>
        <p:txBody>
          <a:bodyPr anchor="t" rtlCol="false" tIns="0" lIns="0" bIns="0" rIns="0">
            <a:spAutoFit/>
          </a:bodyPr>
          <a:lstStyle/>
          <a:p>
            <a:pPr algn="ctr">
              <a:lnSpc>
                <a:spcPts val="1780"/>
              </a:lnSpc>
            </a:pPr>
            <a:r>
              <a:rPr lang="en-US" sz="1299">
                <a:solidFill>
                  <a:srgbClr val="FFFFFF"/>
                </a:solidFill>
                <a:latin typeface="Sansita"/>
                <a:ea typeface="Sansita"/>
                <a:cs typeface="Sansita"/>
                <a:sym typeface="Sansita"/>
              </a:rPr>
              <a:t>THU MUA PHẾ LIỆU SẮT</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7560000" cy="10692000"/>
          </a:xfrm>
          <a:custGeom>
            <a:avLst/>
            <a:gdLst/>
            <a:ahLst/>
            <a:cxnLst/>
            <a:rect r="r" b="b" t="t" l="l"/>
            <a:pathLst>
              <a:path h="10692000" w="7560000">
                <a:moveTo>
                  <a:pt x="0" y="0"/>
                </a:moveTo>
                <a:lnTo>
                  <a:pt x="7560000" y="0"/>
                </a:lnTo>
                <a:lnTo>
                  <a:pt x="7560000" y="10692000"/>
                </a:lnTo>
                <a:lnTo>
                  <a:pt x="0" y="10692000"/>
                </a:lnTo>
                <a:lnTo>
                  <a:pt x="0" y="0"/>
                </a:lnTo>
                <a:close/>
              </a:path>
            </a:pathLst>
          </a:custGeom>
          <a:blipFill>
            <a:blip r:embed="rId2"/>
            <a:stretch>
              <a:fillRect l="-115166" t="0" r="0" b="-2138"/>
            </a:stretch>
          </a:blipFill>
        </p:spPr>
      </p:sp>
      <p:grpSp>
        <p:nvGrpSpPr>
          <p:cNvPr name="Group 3" id="3"/>
          <p:cNvGrpSpPr/>
          <p:nvPr/>
        </p:nvGrpSpPr>
        <p:grpSpPr>
          <a:xfrm rot="0">
            <a:off x="-6709378" y="6436056"/>
            <a:ext cx="7884219" cy="6126410"/>
            <a:chOff x="0" y="0"/>
            <a:chExt cx="1048856" cy="815010"/>
          </a:xfrm>
        </p:grpSpPr>
        <p:sp>
          <p:nvSpPr>
            <p:cNvPr name="Freeform 4" id="4"/>
            <p:cNvSpPr/>
            <p:nvPr/>
          </p:nvSpPr>
          <p:spPr>
            <a:xfrm flipH="false" flipV="false" rot="0">
              <a:off x="0" y="0"/>
              <a:ext cx="1048856" cy="815010"/>
            </a:xfrm>
            <a:custGeom>
              <a:avLst/>
              <a:gdLst/>
              <a:ahLst/>
              <a:cxnLst/>
              <a:rect r="r" b="b" t="t" l="l"/>
              <a:pathLst>
                <a:path h="815010" w="1048856">
                  <a:moveTo>
                    <a:pt x="524428" y="0"/>
                  </a:moveTo>
                  <a:lnTo>
                    <a:pt x="1048856" y="407505"/>
                  </a:lnTo>
                  <a:lnTo>
                    <a:pt x="524428" y="815010"/>
                  </a:lnTo>
                  <a:lnTo>
                    <a:pt x="0" y="407505"/>
                  </a:lnTo>
                  <a:lnTo>
                    <a:pt x="524428" y="0"/>
                  </a:lnTo>
                  <a:close/>
                </a:path>
              </a:pathLst>
            </a:custGeom>
            <a:gradFill rotWithShape="true">
              <a:gsLst>
                <a:gs pos="0">
                  <a:srgbClr val="3E63B2">
                    <a:alpha val="100000"/>
                  </a:srgbClr>
                </a:gs>
                <a:gs pos="100000">
                  <a:srgbClr val="000000">
                    <a:alpha val="100000"/>
                  </a:srgbClr>
                </a:gs>
              </a:gsLst>
              <a:lin ang="5400000"/>
            </a:gradFill>
          </p:spPr>
        </p:sp>
        <p:sp>
          <p:nvSpPr>
            <p:cNvPr name="TextBox 5" id="5"/>
            <p:cNvSpPr txBox="true"/>
            <p:nvPr/>
          </p:nvSpPr>
          <p:spPr>
            <a:xfrm>
              <a:off x="180272" y="130555"/>
              <a:ext cx="688312" cy="544376"/>
            </a:xfrm>
            <a:prstGeom prst="rect">
              <a:avLst/>
            </a:prstGeom>
          </p:spPr>
          <p:txBody>
            <a:bodyPr anchor="ctr" rtlCol="false" tIns="21459" lIns="21459" bIns="21459" rIns="21459"/>
            <a:lstStyle/>
            <a:p>
              <a:pPr algn="ctr">
                <a:lnSpc>
                  <a:spcPts val="827"/>
                </a:lnSpc>
              </a:pPr>
            </a:p>
          </p:txBody>
        </p:sp>
      </p:grpSp>
      <p:sp>
        <p:nvSpPr>
          <p:cNvPr name="Freeform 6" id="6"/>
          <p:cNvSpPr/>
          <p:nvPr/>
        </p:nvSpPr>
        <p:spPr>
          <a:xfrm flipH="false" flipV="false" rot="0">
            <a:off x="-3427600" y="8669679"/>
            <a:ext cx="5602903" cy="5731870"/>
          </a:xfrm>
          <a:custGeom>
            <a:avLst/>
            <a:gdLst/>
            <a:ahLst/>
            <a:cxnLst/>
            <a:rect r="r" b="b" t="t" l="l"/>
            <a:pathLst>
              <a:path h="5731870" w="5602903">
                <a:moveTo>
                  <a:pt x="0" y="0"/>
                </a:moveTo>
                <a:lnTo>
                  <a:pt x="5602903" y="0"/>
                </a:lnTo>
                <a:lnTo>
                  <a:pt x="5602903" y="5731870"/>
                </a:lnTo>
                <a:lnTo>
                  <a:pt x="0" y="5731870"/>
                </a:lnTo>
                <a:lnTo>
                  <a:pt x="0" y="0"/>
                </a:lnTo>
                <a:close/>
              </a:path>
            </a:pathLst>
          </a:custGeom>
          <a:blipFill>
            <a:blip r:embed="rId3">
              <a:alphaModFix amt="23000"/>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true" flipV="false" rot="2509126">
            <a:off x="-3522170" y="3847623"/>
            <a:ext cx="12885555" cy="5367366"/>
          </a:xfrm>
          <a:custGeom>
            <a:avLst/>
            <a:gdLst/>
            <a:ahLst/>
            <a:cxnLst/>
            <a:rect r="r" b="b" t="t" l="l"/>
            <a:pathLst>
              <a:path h="5367366" w="12885555">
                <a:moveTo>
                  <a:pt x="12885555" y="0"/>
                </a:moveTo>
                <a:lnTo>
                  <a:pt x="0" y="0"/>
                </a:lnTo>
                <a:lnTo>
                  <a:pt x="0" y="5367366"/>
                </a:lnTo>
                <a:lnTo>
                  <a:pt x="12885555" y="5367366"/>
                </a:lnTo>
                <a:lnTo>
                  <a:pt x="12885555" y="0"/>
                </a:lnTo>
                <a:close/>
              </a:path>
            </a:pathLst>
          </a:custGeom>
          <a:blipFill>
            <a:blip r:embed="rId5">
              <a:alphaModFix amt="15000"/>
            </a:blip>
            <a:stretch>
              <a:fillRect l="0" t="0" r="0" b="0"/>
            </a:stretch>
          </a:blipFill>
        </p:spPr>
      </p:sp>
      <p:grpSp>
        <p:nvGrpSpPr>
          <p:cNvPr name="Group 8" id="8"/>
          <p:cNvGrpSpPr/>
          <p:nvPr/>
        </p:nvGrpSpPr>
        <p:grpSpPr>
          <a:xfrm rot="0">
            <a:off x="3050155" y="-2648455"/>
            <a:ext cx="7884219" cy="6126410"/>
            <a:chOff x="0" y="0"/>
            <a:chExt cx="1048856" cy="815010"/>
          </a:xfrm>
        </p:grpSpPr>
        <p:sp>
          <p:nvSpPr>
            <p:cNvPr name="Freeform 9" id="9"/>
            <p:cNvSpPr/>
            <p:nvPr/>
          </p:nvSpPr>
          <p:spPr>
            <a:xfrm flipH="false" flipV="false" rot="0">
              <a:off x="0" y="0"/>
              <a:ext cx="1048856" cy="815010"/>
            </a:xfrm>
            <a:custGeom>
              <a:avLst/>
              <a:gdLst/>
              <a:ahLst/>
              <a:cxnLst/>
              <a:rect r="r" b="b" t="t" l="l"/>
              <a:pathLst>
                <a:path h="815010" w="1048856">
                  <a:moveTo>
                    <a:pt x="524428" y="0"/>
                  </a:moveTo>
                  <a:lnTo>
                    <a:pt x="1048856" y="407505"/>
                  </a:lnTo>
                  <a:lnTo>
                    <a:pt x="524428" y="815010"/>
                  </a:lnTo>
                  <a:lnTo>
                    <a:pt x="0" y="407505"/>
                  </a:lnTo>
                  <a:lnTo>
                    <a:pt x="524428" y="0"/>
                  </a:lnTo>
                  <a:close/>
                </a:path>
              </a:pathLst>
            </a:custGeom>
            <a:gradFill rotWithShape="true">
              <a:gsLst>
                <a:gs pos="0">
                  <a:srgbClr val="3E63B2">
                    <a:alpha val="100000"/>
                  </a:srgbClr>
                </a:gs>
                <a:gs pos="100000">
                  <a:srgbClr val="000000">
                    <a:alpha val="100000"/>
                  </a:srgbClr>
                </a:gs>
              </a:gsLst>
              <a:lin ang="5400000"/>
            </a:gradFill>
          </p:spPr>
        </p:sp>
        <p:sp>
          <p:nvSpPr>
            <p:cNvPr name="TextBox 10" id="10"/>
            <p:cNvSpPr txBox="true"/>
            <p:nvPr/>
          </p:nvSpPr>
          <p:spPr>
            <a:xfrm>
              <a:off x="180272" y="130555"/>
              <a:ext cx="688312" cy="544376"/>
            </a:xfrm>
            <a:prstGeom prst="rect">
              <a:avLst/>
            </a:prstGeom>
          </p:spPr>
          <p:txBody>
            <a:bodyPr anchor="ctr" rtlCol="false" tIns="21459" lIns="21459" bIns="21459" rIns="21459"/>
            <a:lstStyle/>
            <a:p>
              <a:pPr algn="ctr">
                <a:lnSpc>
                  <a:spcPts val="827"/>
                </a:lnSpc>
              </a:pPr>
            </a:p>
          </p:txBody>
        </p:sp>
      </p:grpSp>
      <p:sp>
        <p:nvSpPr>
          <p:cNvPr name="Freeform 11" id="11"/>
          <p:cNvSpPr/>
          <p:nvPr/>
        </p:nvSpPr>
        <p:spPr>
          <a:xfrm flipH="false" flipV="false" rot="2700000">
            <a:off x="5267849" y="3694014"/>
            <a:ext cx="168236" cy="168236"/>
          </a:xfrm>
          <a:custGeom>
            <a:avLst/>
            <a:gdLst/>
            <a:ahLst/>
            <a:cxnLst/>
            <a:rect r="r" b="b" t="t" l="l"/>
            <a:pathLst>
              <a:path h="168236" w="168236">
                <a:moveTo>
                  <a:pt x="0" y="0"/>
                </a:moveTo>
                <a:lnTo>
                  <a:pt x="168237" y="0"/>
                </a:lnTo>
                <a:lnTo>
                  <a:pt x="168237" y="168236"/>
                </a:lnTo>
                <a:lnTo>
                  <a:pt x="0" y="16823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0">
            <a:off x="5133880" y="-1391642"/>
            <a:ext cx="5602903" cy="5731870"/>
          </a:xfrm>
          <a:custGeom>
            <a:avLst/>
            <a:gdLst/>
            <a:ahLst/>
            <a:cxnLst/>
            <a:rect r="r" b="b" t="t" l="l"/>
            <a:pathLst>
              <a:path h="5731870" w="5602903">
                <a:moveTo>
                  <a:pt x="0" y="0"/>
                </a:moveTo>
                <a:lnTo>
                  <a:pt x="5602902" y="0"/>
                </a:lnTo>
                <a:lnTo>
                  <a:pt x="5602902" y="5731870"/>
                </a:lnTo>
                <a:lnTo>
                  <a:pt x="0" y="5731870"/>
                </a:lnTo>
                <a:lnTo>
                  <a:pt x="0" y="0"/>
                </a:lnTo>
                <a:close/>
              </a:path>
            </a:pathLst>
          </a:custGeom>
          <a:blipFill>
            <a:blip r:embed="rId3">
              <a:alphaModFix amt="23000"/>
              <a:extLst>
                <a:ext uri="{96DAC541-7B7A-43D3-8B79-37D633B846F1}">
                  <asvg:svgBlip xmlns:asvg="http://schemas.microsoft.com/office/drawing/2016/SVG/main" r:embed="rId4"/>
                </a:ext>
              </a:extLst>
            </a:blip>
            <a:stretch>
              <a:fillRect l="0" t="0" r="0" b="0"/>
            </a:stretch>
          </a:blipFill>
        </p:spPr>
      </p:sp>
      <p:sp>
        <p:nvSpPr>
          <p:cNvPr name="Freeform 13" id="13"/>
          <p:cNvSpPr/>
          <p:nvPr/>
        </p:nvSpPr>
        <p:spPr>
          <a:xfrm flipH="false" flipV="false" rot="0">
            <a:off x="813369" y="9305760"/>
            <a:ext cx="432454" cy="432454"/>
          </a:xfrm>
          <a:custGeom>
            <a:avLst/>
            <a:gdLst/>
            <a:ahLst/>
            <a:cxnLst/>
            <a:rect r="r" b="b" t="t" l="l"/>
            <a:pathLst>
              <a:path h="432454" w="432454">
                <a:moveTo>
                  <a:pt x="0" y="0"/>
                </a:moveTo>
                <a:lnTo>
                  <a:pt x="432454" y="0"/>
                </a:lnTo>
                <a:lnTo>
                  <a:pt x="432454" y="432454"/>
                </a:lnTo>
                <a:lnTo>
                  <a:pt x="0" y="43245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false" flipV="false" rot="0">
            <a:off x="1347490" y="9358964"/>
            <a:ext cx="3680356" cy="326045"/>
          </a:xfrm>
          <a:custGeom>
            <a:avLst/>
            <a:gdLst/>
            <a:ahLst/>
            <a:cxnLst/>
            <a:rect r="r" b="b" t="t" l="l"/>
            <a:pathLst>
              <a:path h="326045" w="3680356">
                <a:moveTo>
                  <a:pt x="0" y="0"/>
                </a:moveTo>
                <a:lnTo>
                  <a:pt x="3680356" y="0"/>
                </a:lnTo>
                <a:lnTo>
                  <a:pt x="3680356" y="326046"/>
                </a:lnTo>
                <a:lnTo>
                  <a:pt x="0" y="326046"/>
                </a:lnTo>
                <a:lnTo>
                  <a:pt x="0" y="0"/>
                </a:lnTo>
                <a:close/>
              </a:path>
            </a:pathLst>
          </a:custGeom>
          <a:blipFill>
            <a:blip r:embed="rId10">
              <a:extLst>
                <a:ext uri="{96DAC541-7B7A-43D3-8B79-37D633B846F1}">
                  <asvg:svgBlip xmlns:asvg="http://schemas.microsoft.com/office/drawing/2016/SVG/main" r:embed="rId11"/>
                </a:ext>
              </a:extLst>
            </a:blip>
            <a:stretch>
              <a:fillRect l="-37464" t="-968558" r="-32190" b="-659763"/>
            </a:stretch>
          </a:blipFill>
        </p:spPr>
      </p:sp>
      <p:sp>
        <p:nvSpPr>
          <p:cNvPr name="Freeform 15" id="15"/>
          <p:cNvSpPr/>
          <p:nvPr/>
        </p:nvSpPr>
        <p:spPr>
          <a:xfrm flipH="false" flipV="false" rot="0">
            <a:off x="756000" y="3659171"/>
            <a:ext cx="2012343" cy="774752"/>
          </a:xfrm>
          <a:custGeom>
            <a:avLst/>
            <a:gdLst/>
            <a:ahLst/>
            <a:cxnLst/>
            <a:rect r="r" b="b" t="t" l="l"/>
            <a:pathLst>
              <a:path h="774752" w="2012343">
                <a:moveTo>
                  <a:pt x="0" y="0"/>
                </a:moveTo>
                <a:lnTo>
                  <a:pt x="2012343" y="0"/>
                </a:lnTo>
                <a:lnTo>
                  <a:pt x="2012343" y="774752"/>
                </a:lnTo>
                <a:lnTo>
                  <a:pt x="0" y="77475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6" id="16"/>
          <p:cNvSpPr txBox="true"/>
          <p:nvPr/>
        </p:nvSpPr>
        <p:spPr>
          <a:xfrm rot="0">
            <a:off x="756000" y="1467625"/>
            <a:ext cx="4177489" cy="1038225"/>
          </a:xfrm>
          <a:prstGeom prst="rect">
            <a:avLst/>
          </a:prstGeom>
        </p:spPr>
        <p:txBody>
          <a:bodyPr anchor="t" rtlCol="false" tIns="0" lIns="0" bIns="0" rIns="0">
            <a:spAutoFit/>
          </a:bodyPr>
          <a:lstStyle/>
          <a:p>
            <a:pPr algn="l">
              <a:lnSpc>
                <a:spcPts val="7800"/>
              </a:lnSpc>
            </a:pPr>
            <a:r>
              <a:rPr lang="en-US" sz="7500">
                <a:solidFill>
                  <a:srgbClr val="131E35"/>
                </a:solidFill>
                <a:latin typeface="Sansita"/>
                <a:ea typeface="Sansita"/>
                <a:cs typeface="Sansita"/>
                <a:sym typeface="Sansita"/>
              </a:rPr>
              <a:t>Dự án &amp;</a:t>
            </a:r>
          </a:p>
        </p:txBody>
      </p:sp>
      <p:sp>
        <p:nvSpPr>
          <p:cNvPr name="TextBox 17" id="17"/>
          <p:cNvSpPr txBox="true"/>
          <p:nvPr/>
        </p:nvSpPr>
        <p:spPr>
          <a:xfrm rot="0">
            <a:off x="813369" y="2474481"/>
            <a:ext cx="4657560" cy="1038225"/>
          </a:xfrm>
          <a:prstGeom prst="rect">
            <a:avLst/>
          </a:prstGeom>
        </p:spPr>
        <p:txBody>
          <a:bodyPr anchor="t" rtlCol="false" tIns="0" lIns="0" bIns="0" rIns="0">
            <a:spAutoFit/>
          </a:bodyPr>
          <a:lstStyle/>
          <a:p>
            <a:pPr algn="l">
              <a:lnSpc>
                <a:spcPts val="7800"/>
              </a:lnSpc>
            </a:pPr>
            <a:r>
              <a:rPr lang="en-US" sz="7500">
                <a:solidFill>
                  <a:srgbClr val="2B4F99"/>
                </a:solidFill>
                <a:latin typeface="Sansita"/>
                <a:ea typeface="Sansita"/>
                <a:cs typeface="Sansita"/>
                <a:sym typeface="Sansita"/>
              </a:rPr>
              <a:t>Khách Hàng</a:t>
            </a:r>
          </a:p>
        </p:txBody>
      </p:sp>
      <p:sp>
        <p:nvSpPr>
          <p:cNvPr name="TextBox 18" id="18"/>
          <p:cNvSpPr txBox="true"/>
          <p:nvPr/>
        </p:nvSpPr>
        <p:spPr>
          <a:xfrm rot="0">
            <a:off x="849225" y="9411814"/>
            <a:ext cx="360742" cy="229870"/>
          </a:xfrm>
          <a:prstGeom prst="rect">
            <a:avLst/>
          </a:prstGeom>
        </p:spPr>
        <p:txBody>
          <a:bodyPr anchor="t" rtlCol="false" tIns="0" lIns="0" bIns="0" rIns="0">
            <a:spAutoFit/>
          </a:bodyPr>
          <a:lstStyle/>
          <a:p>
            <a:pPr algn="ctr">
              <a:lnSpc>
                <a:spcPts val="1759"/>
              </a:lnSpc>
            </a:pPr>
            <a:r>
              <a:rPr lang="en-US" sz="1599" spc="-17">
                <a:solidFill>
                  <a:srgbClr val="FFFFFF"/>
                </a:solidFill>
                <a:latin typeface="Sansita"/>
                <a:ea typeface="Sansita"/>
                <a:cs typeface="Sansita"/>
                <a:sym typeface="Sansita"/>
              </a:rPr>
              <a:t>05</a:t>
            </a:r>
          </a:p>
        </p:txBody>
      </p:sp>
      <p:sp>
        <p:nvSpPr>
          <p:cNvPr name="TextBox 19" id="19"/>
          <p:cNvSpPr txBox="true"/>
          <p:nvPr/>
        </p:nvSpPr>
        <p:spPr>
          <a:xfrm rot="0">
            <a:off x="1477562" y="9427562"/>
            <a:ext cx="3573723" cy="379349"/>
          </a:xfrm>
          <a:prstGeom prst="rect">
            <a:avLst/>
          </a:prstGeom>
        </p:spPr>
        <p:txBody>
          <a:bodyPr anchor="t" rtlCol="false" tIns="0" lIns="0" bIns="0" rIns="0">
            <a:spAutoFit/>
          </a:bodyPr>
          <a:lstStyle/>
          <a:p>
            <a:pPr algn="l">
              <a:lnSpc>
                <a:spcPts val="1572"/>
              </a:lnSpc>
            </a:pPr>
            <a:r>
              <a:rPr lang="en-US" sz="1299" spc="356">
                <a:solidFill>
                  <a:srgbClr val="FFFFFF"/>
                </a:solidFill>
                <a:latin typeface="Sansita"/>
                <a:ea typeface="Sansita"/>
                <a:cs typeface="Sansita"/>
                <a:sym typeface="Sansita"/>
              </a:rPr>
              <a:t>www.thumuaphelieumiennam.vn</a:t>
            </a:r>
          </a:p>
          <a:p>
            <a:pPr algn="l">
              <a:lnSpc>
                <a:spcPts val="1572"/>
              </a:lnSpc>
            </a:pPr>
          </a:p>
        </p:txBody>
      </p:sp>
      <p:sp>
        <p:nvSpPr>
          <p:cNvPr name="Freeform 20" id="20"/>
          <p:cNvSpPr/>
          <p:nvPr/>
        </p:nvSpPr>
        <p:spPr>
          <a:xfrm flipH="false" flipV="false" rot="0">
            <a:off x="1521031" y="3659171"/>
            <a:ext cx="1493124" cy="774752"/>
          </a:xfrm>
          <a:custGeom>
            <a:avLst/>
            <a:gdLst/>
            <a:ahLst/>
            <a:cxnLst/>
            <a:rect r="r" b="b" t="t" l="l"/>
            <a:pathLst>
              <a:path h="774752" w="1493124">
                <a:moveTo>
                  <a:pt x="0" y="0"/>
                </a:moveTo>
                <a:lnTo>
                  <a:pt x="1493124" y="0"/>
                </a:lnTo>
                <a:lnTo>
                  <a:pt x="1493124" y="774752"/>
                </a:lnTo>
                <a:lnTo>
                  <a:pt x="0" y="774752"/>
                </a:lnTo>
                <a:lnTo>
                  <a:pt x="0" y="0"/>
                </a:lnTo>
                <a:close/>
              </a:path>
            </a:pathLst>
          </a:custGeom>
          <a:blipFill>
            <a:blip r:embed="rId12">
              <a:extLst>
                <a:ext uri="{96DAC541-7B7A-43D3-8B79-37D633B846F1}">
                  <asvg:svgBlip xmlns:asvg="http://schemas.microsoft.com/office/drawing/2016/SVG/main" r:embed="rId13"/>
                </a:ext>
              </a:extLst>
            </a:blip>
            <a:stretch>
              <a:fillRect l="-34773" t="0" r="0" b="0"/>
            </a:stretch>
          </a:blipFill>
        </p:spPr>
      </p:sp>
      <p:sp>
        <p:nvSpPr>
          <p:cNvPr name="TextBox 21" id="21"/>
          <p:cNvSpPr txBox="true"/>
          <p:nvPr/>
        </p:nvSpPr>
        <p:spPr>
          <a:xfrm rot="0">
            <a:off x="1414360" y="3943656"/>
            <a:ext cx="2577122" cy="274320"/>
          </a:xfrm>
          <a:prstGeom prst="rect">
            <a:avLst/>
          </a:prstGeom>
        </p:spPr>
        <p:txBody>
          <a:bodyPr anchor="t" rtlCol="false" tIns="0" lIns="0" bIns="0" rIns="0">
            <a:spAutoFit/>
          </a:bodyPr>
          <a:lstStyle/>
          <a:p>
            <a:pPr algn="l">
              <a:lnSpc>
                <a:spcPts val="1979"/>
              </a:lnSpc>
            </a:pPr>
            <a:r>
              <a:rPr lang="en-US" sz="2199">
                <a:solidFill>
                  <a:srgbClr val="FFFFFF"/>
                </a:solidFill>
                <a:latin typeface="Sansita"/>
                <a:ea typeface="Sansita"/>
                <a:cs typeface="Sansita"/>
                <a:sym typeface="Sansita"/>
              </a:rPr>
              <a:t>Dự án</a:t>
            </a:r>
          </a:p>
        </p:txBody>
      </p:sp>
      <p:sp>
        <p:nvSpPr>
          <p:cNvPr name="Freeform 22" id="22"/>
          <p:cNvSpPr/>
          <p:nvPr/>
        </p:nvSpPr>
        <p:spPr>
          <a:xfrm flipH="false" flipV="false" rot="0">
            <a:off x="756000" y="5518429"/>
            <a:ext cx="2012343" cy="774752"/>
          </a:xfrm>
          <a:custGeom>
            <a:avLst/>
            <a:gdLst/>
            <a:ahLst/>
            <a:cxnLst/>
            <a:rect r="r" b="b" t="t" l="l"/>
            <a:pathLst>
              <a:path h="774752" w="2012343">
                <a:moveTo>
                  <a:pt x="0" y="0"/>
                </a:moveTo>
                <a:lnTo>
                  <a:pt x="2012343" y="0"/>
                </a:lnTo>
                <a:lnTo>
                  <a:pt x="2012343" y="774752"/>
                </a:lnTo>
                <a:lnTo>
                  <a:pt x="0" y="77475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3" id="23"/>
          <p:cNvSpPr/>
          <p:nvPr/>
        </p:nvSpPr>
        <p:spPr>
          <a:xfrm flipH="false" flipV="false" rot="0">
            <a:off x="2175303" y="5518429"/>
            <a:ext cx="1493124" cy="774752"/>
          </a:xfrm>
          <a:custGeom>
            <a:avLst/>
            <a:gdLst/>
            <a:ahLst/>
            <a:cxnLst/>
            <a:rect r="r" b="b" t="t" l="l"/>
            <a:pathLst>
              <a:path h="774752" w="1493124">
                <a:moveTo>
                  <a:pt x="0" y="0"/>
                </a:moveTo>
                <a:lnTo>
                  <a:pt x="1493124" y="0"/>
                </a:lnTo>
                <a:lnTo>
                  <a:pt x="1493124" y="774752"/>
                </a:lnTo>
                <a:lnTo>
                  <a:pt x="0" y="774752"/>
                </a:lnTo>
                <a:lnTo>
                  <a:pt x="0" y="0"/>
                </a:lnTo>
                <a:close/>
              </a:path>
            </a:pathLst>
          </a:custGeom>
          <a:blipFill>
            <a:blip r:embed="rId12">
              <a:extLst>
                <a:ext uri="{96DAC541-7B7A-43D3-8B79-37D633B846F1}">
                  <asvg:svgBlip xmlns:asvg="http://schemas.microsoft.com/office/drawing/2016/SVG/main" r:embed="rId13"/>
                </a:ext>
              </a:extLst>
            </a:blip>
            <a:stretch>
              <a:fillRect l="-34773" t="0" r="0" b="0"/>
            </a:stretch>
          </a:blipFill>
        </p:spPr>
      </p:sp>
      <p:sp>
        <p:nvSpPr>
          <p:cNvPr name="TextBox 24" id="24"/>
          <p:cNvSpPr txBox="true"/>
          <p:nvPr/>
        </p:nvSpPr>
        <p:spPr>
          <a:xfrm rot="0">
            <a:off x="1414360" y="5802913"/>
            <a:ext cx="2577122" cy="274320"/>
          </a:xfrm>
          <a:prstGeom prst="rect">
            <a:avLst/>
          </a:prstGeom>
        </p:spPr>
        <p:txBody>
          <a:bodyPr anchor="t" rtlCol="false" tIns="0" lIns="0" bIns="0" rIns="0">
            <a:spAutoFit/>
          </a:bodyPr>
          <a:lstStyle/>
          <a:p>
            <a:pPr algn="l">
              <a:lnSpc>
                <a:spcPts val="1979"/>
              </a:lnSpc>
            </a:pPr>
            <a:r>
              <a:rPr lang="en-US" sz="2199">
                <a:solidFill>
                  <a:srgbClr val="FFFFFF"/>
                </a:solidFill>
                <a:latin typeface="Sansita"/>
                <a:ea typeface="Sansita"/>
                <a:cs typeface="Sansita"/>
                <a:sym typeface="Sansita"/>
              </a:rPr>
              <a:t>Khách Hàng</a:t>
            </a:r>
          </a:p>
        </p:txBody>
      </p:sp>
      <p:sp>
        <p:nvSpPr>
          <p:cNvPr name="TextBox 25" id="25"/>
          <p:cNvSpPr txBox="true"/>
          <p:nvPr/>
        </p:nvSpPr>
        <p:spPr>
          <a:xfrm rot="0">
            <a:off x="756000" y="4529929"/>
            <a:ext cx="5774629" cy="952500"/>
          </a:xfrm>
          <a:prstGeom prst="rect">
            <a:avLst/>
          </a:prstGeom>
        </p:spPr>
        <p:txBody>
          <a:bodyPr anchor="t" rtlCol="false" tIns="0" lIns="0" bIns="0" rIns="0">
            <a:spAutoFit/>
          </a:bodyPr>
          <a:lstStyle/>
          <a:p>
            <a:pPr algn="just">
              <a:lnSpc>
                <a:spcPts val="1875"/>
              </a:lnSpc>
            </a:pPr>
            <a:r>
              <a:rPr lang="en-US" sz="1500">
                <a:solidFill>
                  <a:srgbClr val="131E35"/>
                </a:solidFill>
                <a:latin typeface="Sansita"/>
                <a:ea typeface="Sansita"/>
                <a:cs typeface="Sansita"/>
                <a:sym typeface="Sansita"/>
              </a:rPr>
              <a:t>Với hơn 10 năm hoạt động trong lĩnh vực thu mua và xử lý phế liệu, Công ty Anh Phát là đối tác tin cậy của nhiều cá nhân, doanh nghiệp và nhà xưởng trên toàn quốc. Vốn điều lệ trên 3 tỷ đồng giúp công ty đảm bảo năng lực tài chính ổn định cho các hợp đồng quy mô lớn, dài hạn.</a:t>
            </a:r>
          </a:p>
        </p:txBody>
      </p:sp>
      <p:sp>
        <p:nvSpPr>
          <p:cNvPr name="TextBox 26" id="26"/>
          <p:cNvSpPr txBox="true"/>
          <p:nvPr/>
        </p:nvSpPr>
        <p:spPr>
          <a:xfrm rot="0">
            <a:off x="772717" y="6507892"/>
            <a:ext cx="4036896" cy="238125"/>
          </a:xfrm>
          <a:prstGeom prst="rect">
            <a:avLst/>
          </a:prstGeom>
        </p:spPr>
        <p:txBody>
          <a:bodyPr anchor="t" rtlCol="false" tIns="0" lIns="0" bIns="0" rIns="0">
            <a:spAutoFit/>
          </a:bodyPr>
          <a:lstStyle/>
          <a:p>
            <a:pPr algn="just" marL="323852" indent="-161926" lvl="1">
              <a:lnSpc>
                <a:spcPts val="1875"/>
              </a:lnSpc>
              <a:buFont typeface="Arial"/>
              <a:buChar char="•"/>
            </a:pPr>
            <a:r>
              <a:rPr lang="en-US" sz="1500">
                <a:solidFill>
                  <a:srgbClr val="131E35"/>
                </a:solidFill>
                <a:latin typeface="Sansita"/>
                <a:ea typeface="Sansita"/>
                <a:cs typeface="Sansita"/>
                <a:sym typeface="Sansita"/>
              </a:rPr>
              <a:t>Thu mua phế liệu nhà xưởng – khu công nghiệp</a:t>
            </a:r>
          </a:p>
        </p:txBody>
      </p:sp>
      <p:sp>
        <p:nvSpPr>
          <p:cNvPr name="TextBox 27" id="27"/>
          <p:cNvSpPr txBox="true"/>
          <p:nvPr/>
        </p:nvSpPr>
        <p:spPr>
          <a:xfrm rot="0">
            <a:off x="1093538" y="6807366"/>
            <a:ext cx="5214628" cy="401320"/>
          </a:xfrm>
          <a:prstGeom prst="rect">
            <a:avLst/>
          </a:prstGeom>
        </p:spPr>
        <p:txBody>
          <a:bodyPr anchor="t" rtlCol="false" tIns="0" lIns="0" bIns="0" rIns="0">
            <a:spAutoFit/>
          </a:bodyPr>
          <a:lstStyle/>
          <a:p>
            <a:pPr algn="just">
              <a:lnSpc>
                <a:spcPts val="1625"/>
              </a:lnSpc>
            </a:pPr>
            <a:r>
              <a:rPr lang="en-US" sz="1300">
                <a:solidFill>
                  <a:srgbClr val="131E35"/>
                </a:solidFill>
                <a:latin typeface="Sansita"/>
                <a:ea typeface="Sansita"/>
                <a:cs typeface="Sansita"/>
                <a:sym typeface="Sansita"/>
              </a:rPr>
              <a:t>Triển khai thu gom, vận chuyển và xử lý phế liệu số lượng lớn, đảm bảo tiến độ và an toàn.</a:t>
            </a:r>
          </a:p>
        </p:txBody>
      </p:sp>
      <p:sp>
        <p:nvSpPr>
          <p:cNvPr name="Freeform 28" id="28"/>
          <p:cNvSpPr/>
          <p:nvPr/>
        </p:nvSpPr>
        <p:spPr>
          <a:xfrm flipH="false" flipV="false" rot="0">
            <a:off x="809460" y="6531306"/>
            <a:ext cx="206246" cy="206246"/>
          </a:xfrm>
          <a:custGeom>
            <a:avLst/>
            <a:gdLst/>
            <a:ahLst/>
            <a:cxnLst/>
            <a:rect r="r" b="b" t="t" l="l"/>
            <a:pathLst>
              <a:path h="206246" w="206246">
                <a:moveTo>
                  <a:pt x="0" y="0"/>
                </a:moveTo>
                <a:lnTo>
                  <a:pt x="206246" y="0"/>
                </a:lnTo>
                <a:lnTo>
                  <a:pt x="206246" y="206247"/>
                </a:lnTo>
                <a:lnTo>
                  <a:pt x="0" y="20624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29" id="29"/>
          <p:cNvSpPr txBox="true"/>
          <p:nvPr/>
        </p:nvSpPr>
        <p:spPr>
          <a:xfrm rot="0">
            <a:off x="813369" y="7336337"/>
            <a:ext cx="4120120" cy="238125"/>
          </a:xfrm>
          <a:prstGeom prst="rect">
            <a:avLst/>
          </a:prstGeom>
        </p:spPr>
        <p:txBody>
          <a:bodyPr anchor="t" rtlCol="false" tIns="0" lIns="0" bIns="0" rIns="0">
            <a:spAutoFit/>
          </a:bodyPr>
          <a:lstStyle/>
          <a:p>
            <a:pPr algn="just" marL="323852" indent="-161926" lvl="1">
              <a:lnSpc>
                <a:spcPts val="1875"/>
              </a:lnSpc>
              <a:buFont typeface="Arial"/>
              <a:buChar char="•"/>
            </a:pPr>
            <a:r>
              <a:rPr lang="en-US" sz="1500">
                <a:solidFill>
                  <a:srgbClr val="131E35"/>
                </a:solidFill>
                <a:latin typeface="Sansita"/>
                <a:ea typeface="Sansita"/>
                <a:cs typeface="Sansita"/>
                <a:sym typeface="Sansita"/>
              </a:rPr>
              <a:t>Thu mua phế liệu công trình – máy móc</a:t>
            </a:r>
          </a:p>
        </p:txBody>
      </p:sp>
      <p:sp>
        <p:nvSpPr>
          <p:cNvPr name="TextBox 30" id="30"/>
          <p:cNvSpPr txBox="true"/>
          <p:nvPr/>
        </p:nvSpPr>
        <p:spPr>
          <a:xfrm rot="0">
            <a:off x="1134190" y="7635812"/>
            <a:ext cx="5173977" cy="401320"/>
          </a:xfrm>
          <a:prstGeom prst="rect">
            <a:avLst/>
          </a:prstGeom>
        </p:spPr>
        <p:txBody>
          <a:bodyPr anchor="t" rtlCol="false" tIns="0" lIns="0" bIns="0" rIns="0">
            <a:spAutoFit/>
          </a:bodyPr>
          <a:lstStyle/>
          <a:p>
            <a:pPr algn="just">
              <a:lnSpc>
                <a:spcPts val="1625"/>
              </a:lnSpc>
            </a:pPr>
            <a:r>
              <a:rPr lang="en-US" sz="1300">
                <a:solidFill>
                  <a:srgbClr val="131E35"/>
                </a:solidFill>
                <a:latin typeface="Sansita"/>
                <a:ea typeface="Sansita"/>
                <a:cs typeface="Sansita"/>
                <a:sym typeface="Sansita"/>
              </a:rPr>
              <a:t>Thực hiện thu mua phế liệu tại các công trình xây dựng, tháo dỡ thiết bị cũ, nhanh gọn và hiệu quả.</a:t>
            </a:r>
          </a:p>
        </p:txBody>
      </p:sp>
      <p:sp>
        <p:nvSpPr>
          <p:cNvPr name="Freeform 31" id="31"/>
          <p:cNvSpPr/>
          <p:nvPr/>
        </p:nvSpPr>
        <p:spPr>
          <a:xfrm flipH="false" flipV="false" rot="0">
            <a:off x="850111" y="7359751"/>
            <a:ext cx="206246" cy="206246"/>
          </a:xfrm>
          <a:custGeom>
            <a:avLst/>
            <a:gdLst/>
            <a:ahLst/>
            <a:cxnLst/>
            <a:rect r="r" b="b" t="t" l="l"/>
            <a:pathLst>
              <a:path h="206246" w="206246">
                <a:moveTo>
                  <a:pt x="0" y="0"/>
                </a:moveTo>
                <a:lnTo>
                  <a:pt x="206247" y="0"/>
                </a:lnTo>
                <a:lnTo>
                  <a:pt x="206247" y="206247"/>
                </a:lnTo>
                <a:lnTo>
                  <a:pt x="0" y="20624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32" id="32"/>
          <p:cNvSpPr txBox="true"/>
          <p:nvPr/>
        </p:nvSpPr>
        <p:spPr>
          <a:xfrm rot="0">
            <a:off x="854020" y="8164782"/>
            <a:ext cx="3218765" cy="238125"/>
          </a:xfrm>
          <a:prstGeom prst="rect">
            <a:avLst/>
          </a:prstGeom>
        </p:spPr>
        <p:txBody>
          <a:bodyPr anchor="t" rtlCol="false" tIns="0" lIns="0" bIns="0" rIns="0">
            <a:spAutoFit/>
          </a:bodyPr>
          <a:lstStyle/>
          <a:p>
            <a:pPr algn="just" marL="323852" indent="-161926" lvl="1">
              <a:lnSpc>
                <a:spcPts val="1875"/>
              </a:lnSpc>
              <a:buFont typeface="Arial"/>
              <a:buChar char="•"/>
            </a:pPr>
            <a:r>
              <a:rPr lang="en-US" sz="1500">
                <a:solidFill>
                  <a:srgbClr val="131E35"/>
                </a:solidFill>
                <a:latin typeface="Sansita"/>
                <a:ea typeface="Sansita"/>
                <a:cs typeface="Sansita"/>
                <a:sym typeface="Sansita"/>
              </a:rPr>
              <a:t>Hợp tác lâu dài với doanh nghiệp</a:t>
            </a:r>
          </a:p>
        </p:txBody>
      </p:sp>
      <p:sp>
        <p:nvSpPr>
          <p:cNvPr name="TextBox 33" id="33"/>
          <p:cNvSpPr txBox="true"/>
          <p:nvPr/>
        </p:nvSpPr>
        <p:spPr>
          <a:xfrm rot="0">
            <a:off x="1174841" y="8464257"/>
            <a:ext cx="5133325" cy="601345"/>
          </a:xfrm>
          <a:prstGeom prst="rect">
            <a:avLst/>
          </a:prstGeom>
        </p:spPr>
        <p:txBody>
          <a:bodyPr anchor="t" rtlCol="false" tIns="0" lIns="0" bIns="0" rIns="0">
            <a:spAutoFit/>
          </a:bodyPr>
          <a:lstStyle/>
          <a:p>
            <a:pPr algn="just">
              <a:lnSpc>
                <a:spcPts val="1625"/>
              </a:lnSpc>
            </a:pPr>
            <a:r>
              <a:rPr lang="en-US" sz="1300">
                <a:solidFill>
                  <a:srgbClr val="131E35"/>
                </a:solidFill>
                <a:latin typeface="Sansita"/>
                <a:ea typeface="Sansita"/>
                <a:cs typeface="Sansita"/>
                <a:sym typeface="Sansita"/>
              </a:rPr>
              <a:t>Xây dựng mối quan hệ hợp tác bền vững với nhiều doanh nghiệp trong và ngoài khu công nghiệp.</a:t>
            </a:r>
          </a:p>
          <a:p>
            <a:pPr algn="just">
              <a:lnSpc>
                <a:spcPts val="1625"/>
              </a:lnSpc>
            </a:pPr>
          </a:p>
        </p:txBody>
      </p:sp>
      <p:sp>
        <p:nvSpPr>
          <p:cNvPr name="Freeform 34" id="34"/>
          <p:cNvSpPr/>
          <p:nvPr/>
        </p:nvSpPr>
        <p:spPr>
          <a:xfrm flipH="false" flipV="false" rot="0">
            <a:off x="890763" y="8188196"/>
            <a:ext cx="206246" cy="206246"/>
          </a:xfrm>
          <a:custGeom>
            <a:avLst/>
            <a:gdLst/>
            <a:ahLst/>
            <a:cxnLst/>
            <a:rect r="r" b="b" t="t" l="l"/>
            <a:pathLst>
              <a:path h="206246" w="206246">
                <a:moveTo>
                  <a:pt x="0" y="0"/>
                </a:moveTo>
                <a:lnTo>
                  <a:pt x="206246" y="0"/>
                </a:lnTo>
                <a:lnTo>
                  <a:pt x="206246" y="206247"/>
                </a:lnTo>
                <a:lnTo>
                  <a:pt x="0" y="20624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nvGrpSpPr>
          <p:cNvPr name="Group 35" id="35"/>
          <p:cNvGrpSpPr/>
          <p:nvPr/>
        </p:nvGrpSpPr>
        <p:grpSpPr>
          <a:xfrm rot="0">
            <a:off x="6004771" y="3301153"/>
            <a:ext cx="7884219" cy="6126410"/>
            <a:chOff x="0" y="0"/>
            <a:chExt cx="1048856" cy="815010"/>
          </a:xfrm>
        </p:grpSpPr>
        <p:sp>
          <p:nvSpPr>
            <p:cNvPr name="Freeform 36" id="36"/>
            <p:cNvSpPr/>
            <p:nvPr/>
          </p:nvSpPr>
          <p:spPr>
            <a:xfrm flipH="false" flipV="false" rot="0">
              <a:off x="0" y="0"/>
              <a:ext cx="1048856" cy="815010"/>
            </a:xfrm>
            <a:custGeom>
              <a:avLst/>
              <a:gdLst/>
              <a:ahLst/>
              <a:cxnLst/>
              <a:rect r="r" b="b" t="t" l="l"/>
              <a:pathLst>
                <a:path h="815010" w="1048856">
                  <a:moveTo>
                    <a:pt x="524428" y="0"/>
                  </a:moveTo>
                  <a:lnTo>
                    <a:pt x="1048856" y="407505"/>
                  </a:lnTo>
                  <a:lnTo>
                    <a:pt x="524428" y="815010"/>
                  </a:lnTo>
                  <a:lnTo>
                    <a:pt x="0" y="407505"/>
                  </a:lnTo>
                  <a:lnTo>
                    <a:pt x="524428" y="0"/>
                  </a:lnTo>
                  <a:close/>
                </a:path>
              </a:pathLst>
            </a:custGeom>
            <a:gradFill rotWithShape="true">
              <a:gsLst>
                <a:gs pos="0">
                  <a:srgbClr val="3E63B2">
                    <a:alpha val="100000"/>
                  </a:srgbClr>
                </a:gs>
                <a:gs pos="100000">
                  <a:srgbClr val="000000">
                    <a:alpha val="100000"/>
                  </a:srgbClr>
                </a:gs>
              </a:gsLst>
              <a:lin ang="5400000"/>
            </a:gradFill>
          </p:spPr>
        </p:sp>
        <p:sp>
          <p:nvSpPr>
            <p:cNvPr name="TextBox 37" id="37"/>
            <p:cNvSpPr txBox="true"/>
            <p:nvPr/>
          </p:nvSpPr>
          <p:spPr>
            <a:xfrm>
              <a:off x="180272" y="130555"/>
              <a:ext cx="688312" cy="544376"/>
            </a:xfrm>
            <a:prstGeom prst="rect">
              <a:avLst/>
            </a:prstGeom>
          </p:spPr>
          <p:txBody>
            <a:bodyPr anchor="ctr" rtlCol="false" tIns="21459" lIns="21459" bIns="21459" rIns="21459"/>
            <a:lstStyle/>
            <a:p>
              <a:pPr algn="ctr">
                <a:lnSpc>
                  <a:spcPts val="827"/>
                </a:lnSpc>
              </a:pPr>
            </a:p>
          </p:txBody>
        </p:sp>
      </p:grpSp>
      <p:sp>
        <p:nvSpPr>
          <p:cNvPr name="Freeform 38" id="38"/>
          <p:cNvSpPr/>
          <p:nvPr/>
        </p:nvSpPr>
        <p:spPr>
          <a:xfrm flipH="false" flipV="false" rot="0">
            <a:off x="5861896" y="4975299"/>
            <a:ext cx="5602903" cy="5731870"/>
          </a:xfrm>
          <a:custGeom>
            <a:avLst/>
            <a:gdLst/>
            <a:ahLst/>
            <a:cxnLst/>
            <a:rect r="r" b="b" t="t" l="l"/>
            <a:pathLst>
              <a:path h="5731870" w="5602903">
                <a:moveTo>
                  <a:pt x="0" y="0"/>
                </a:moveTo>
                <a:lnTo>
                  <a:pt x="5602902" y="0"/>
                </a:lnTo>
                <a:lnTo>
                  <a:pt x="5602902" y="5731870"/>
                </a:lnTo>
                <a:lnTo>
                  <a:pt x="0" y="5731870"/>
                </a:lnTo>
                <a:lnTo>
                  <a:pt x="0" y="0"/>
                </a:lnTo>
                <a:close/>
              </a:path>
            </a:pathLst>
          </a:custGeom>
          <a:blipFill>
            <a:blip r:embed="rId3">
              <a:alphaModFix amt="23000"/>
              <a:extLst>
                <a:ext uri="{96DAC541-7B7A-43D3-8B79-37D633B846F1}">
                  <asvg:svgBlip xmlns:asvg="http://schemas.microsoft.com/office/drawing/2016/SVG/main" r:embed="rId4"/>
                </a:ext>
              </a:extLst>
            </a:blip>
            <a:stretch>
              <a:fillRect l="0" t="0" r="0" b="0"/>
            </a:stretch>
          </a:blipFill>
        </p:spPr>
      </p:sp>
      <p:grpSp>
        <p:nvGrpSpPr>
          <p:cNvPr name="Group 39" id="39"/>
          <p:cNvGrpSpPr/>
          <p:nvPr/>
        </p:nvGrpSpPr>
        <p:grpSpPr>
          <a:xfrm rot="0">
            <a:off x="4705431" y="506144"/>
            <a:ext cx="2098569" cy="1293025"/>
            <a:chOff x="0" y="0"/>
            <a:chExt cx="2798091" cy="1724033"/>
          </a:xfrm>
        </p:grpSpPr>
        <p:sp>
          <p:nvSpPr>
            <p:cNvPr name="TextBox 40" id="40"/>
            <p:cNvSpPr txBox="true"/>
            <p:nvPr/>
          </p:nvSpPr>
          <p:spPr>
            <a:xfrm rot="0">
              <a:off x="461138" y="1151800"/>
              <a:ext cx="2269076" cy="287655"/>
            </a:xfrm>
            <a:prstGeom prst="rect">
              <a:avLst/>
            </a:prstGeom>
          </p:spPr>
          <p:txBody>
            <a:bodyPr anchor="t" rtlCol="false" tIns="0" lIns="0" bIns="0" rIns="0">
              <a:spAutoFit/>
            </a:bodyPr>
            <a:lstStyle/>
            <a:p>
              <a:pPr algn="r">
                <a:lnSpc>
                  <a:spcPts val="1620"/>
                </a:lnSpc>
              </a:pPr>
              <a:r>
                <a:rPr lang="en-US" sz="1500">
                  <a:solidFill>
                    <a:srgbClr val="FFFFFF"/>
                  </a:solidFill>
                  <a:latin typeface="Sansita"/>
                  <a:ea typeface="Sansita"/>
                  <a:cs typeface="Sansita"/>
                  <a:sym typeface="Sansita"/>
                </a:rPr>
                <a:t>ANH PHÁT</a:t>
              </a:r>
              <a:r>
                <a:rPr lang="en-US" sz="1500">
                  <a:solidFill>
                    <a:srgbClr val="FFFFFF"/>
                  </a:solidFill>
                  <a:latin typeface="Sansita"/>
                  <a:ea typeface="Sansita"/>
                  <a:cs typeface="Sansita"/>
                  <a:sym typeface="Sansita"/>
                </a:rPr>
                <a:t> INC.</a:t>
              </a:r>
            </a:p>
          </p:txBody>
        </p:sp>
        <p:sp>
          <p:nvSpPr>
            <p:cNvPr name="TextBox 41" id="41"/>
            <p:cNvSpPr txBox="true"/>
            <p:nvPr/>
          </p:nvSpPr>
          <p:spPr>
            <a:xfrm rot="0">
              <a:off x="0" y="1478542"/>
              <a:ext cx="2730214" cy="245491"/>
            </a:xfrm>
            <a:prstGeom prst="rect">
              <a:avLst/>
            </a:prstGeom>
          </p:spPr>
          <p:txBody>
            <a:bodyPr anchor="t" rtlCol="false" tIns="0" lIns="0" bIns="0" rIns="0">
              <a:spAutoFit/>
            </a:bodyPr>
            <a:lstStyle/>
            <a:p>
              <a:pPr algn="r">
                <a:lnSpc>
                  <a:spcPts val="1404"/>
                </a:lnSpc>
              </a:pPr>
              <a:r>
                <a:rPr lang="en-US" sz="1300">
                  <a:solidFill>
                    <a:srgbClr val="FFFFFF"/>
                  </a:solidFill>
                  <a:latin typeface="Sansita"/>
                  <a:ea typeface="Sansita"/>
                  <a:cs typeface="Sansita"/>
                  <a:sym typeface="Sansita"/>
                </a:rPr>
                <a:t>Chuyên Mua Phế Liệu</a:t>
              </a:r>
            </a:p>
          </p:txBody>
        </p:sp>
        <p:sp>
          <p:nvSpPr>
            <p:cNvPr name="Freeform 42" id="42"/>
            <p:cNvSpPr/>
            <p:nvPr/>
          </p:nvSpPr>
          <p:spPr>
            <a:xfrm flipH="false" flipV="false" rot="0">
              <a:off x="1507226" y="0"/>
              <a:ext cx="1290865" cy="1290865"/>
            </a:xfrm>
            <a:custGeom>
              <a:avLst/>
              <a:gdLst/>
              <a:ahLst/>
              <a:cxnLst/>
              <a:rect r="r" b="b" t="t" l="l"/>
              <a:pathLst>
                <a:path h="1290865" w="1290865">
                  <a:moveTo>
                    <a:pt x="0" y="0"/>
                  </a:moveTo>
                  <a:lnTo>
                    <a:pt x="1290865" y="0"/>
                  </a:lnTo>
                  <a:lnTo>
                    <a:pt x="1290865" y="1290865"/>
                  </a:lnTo>
                  <a:lnTo>
                    <a:pt x="0" y="1290865"/>
                  </a:lnTo>
                  <a:lnTo>
                    <a:pt x="0" y="0"/>
                  </a:lnTo>
                  <a:close/>
                </a:path>
              </a:pathLst>
            </a:custGeom>
            <a:blipFill>
              <a:blip r:embed="rId16"/>
              <a:stretch>
                <a:fillRect l="0" t="0" r="0" b="0"/>
              </a:stretch>
            </a:blipFill>
          </p:spPr>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7560000" cy="10692000"/>
          </a:xfrm>
          <a:custGeom>
            <a:avLst/>
            <a:gdLst/>
            <a:ahLst/>
            <a:cxnLst/>
            <a:rect r="r" b="b" t="t" l="l"/>
            <a:pathLst>
              <a:path h="10692000" w="7560000">
                <a:moveTo>
                  <a:pt x="7560000" y="0"/>
                </a:moveTo>
                <a:lnTo>
                  <a:pt x="0" y="0"/>
                </a:lnTo>
                <a:lnTo>
                  <a:pt x="0" y="10692000"/>
                </a:lnTo>
                <a:lnTo>
                  <a:pt x="7560000" y="10692000"/>
                </a:lnTo>
                <a:lnTo>
                  <a:pt x="7560000" y="0"/>
                </a:lnTo>
                <a:close/>
              </a:path>
            </a:pathLst>
          </a:custGeom>
          <a:blipFill>
            <a:blip r:embed="rId2"/>
            <a:stretch>
              <a:fillRect l="-115166" t="0" r="0" b="-2138"/>
            </a:stretch>
          </a:blipFill>
        </p:spPr>
      </p:sp>
      <p:sp>
        <p:nvSpPr>
          <p:cNvPr name="Freeform 3" id="3"/>
          <p:cNvSpPr/>
          <p:nvPr/>
        </p:nvSpPr>
        <p:spPr>
          <a:xfrm flipH="false" flipV="false" rot="212700">
            <a:off x="-3176932" y="3871193"/>
            <a:ext cx="12885555" cy="5367366"/>
          </a:xfrm>
          <a:custGeom>
            <a:avLst/>
            <a:gdLst/>
            <a:ahLst/>
            <a:cxnLst/>
            <a:rect r="r" b="b" t="t" l="l"/>
            <a:pathLst>
              <a:path h="5367366" w="12885555">
                <a:moveTo>
                  <a:pt x="0" y="0"/>
                </a:moveTo>
                <a:lnTo>
                  <a:pt x="12885555" y="0"/>
                </a:lnTo>
                <a:lnTo>
                  <a:pt x="12885555" y="5367366"/>
                </a:lnTo>
                <a:lnTo>
                  <a:pt x="0" y="5367366"/>
                </a:lnTo>
                <a:lnTo>
                  <a:pt x="0" y="0"/>
                </a:lnTo>
                <a:close/>
              </a:path>
            </a:pathLst>
          </a:custGeom>
          <a:blipFill>
            <a:blip r:embed="rId3">
              <a:alphaModFix amt="15000"/>
            </a:blip>
            <a:stretch>
              <a:fillRect l="0" t="0" r="0" b="0"/>
            </a:stretch>
          </a:blipFill>
        </p:spPr>
      </p:sp>
      <p:sp>
        <p:nvSpPr>
          <p:cNvPr name="Freeform 4" id="4"/>
          <p:cNvSpPr/>
          <p:nvPr/>
        </p:nvSpPr>
        <p:spPr>
          <a:xfrm flipH="false" flipV="false" rot="2700000">
            <a:off x="4502352" y="2884351"/>
            <a:ext cx="168236" cy="168236"/>
          </a:xfrm>
          <a:custGeom>
            <a:avLst/>
            <a:gdLst/>
            <a:ahLst/>
            <a:cxnLst/>
            <a:rect r="r" b="b" t="t" l="l"/>
            <a:pathLst>
              <a:path h="168236" w="168236">
                <a:moveTo>
                  <a:pt x="0" y="0"/>
                </a:moveTo>
                <a:lnTo>
                  <a:pt x="168237" y="0"/>
                </a:lnTo>
                <a:lnTo>
                  <a:pt x="168237" y="168236"/>
                </a:lnTo>
                <a:lnTo>
                  <a:pt x="0" y="16823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5" id="5"/>
          <p:cNvGrpSpPr/>
          <p:nvPr/>
        </p:nvGrpSpPr>
        <p:grpSpPr>
          <a:xfrm rot="0">
            <a:off x="3050155" y="-2648455"/>
            <a:ext cx="7884219" cy="6126410"/>
            <a:chOff x="0" y="0"/>
            <a:chExt cx="1048856" cy="815010"/>
          </a:xfrm>
        </p:grpSpPr>
        <p:sp>
          <p:nvSpPr>
            <p:cNvPr name="Freeform 6" id="6"/>
            <p:cNvSpPr/>
            <p:nvPr/>
          </p:nvSpPr>
          <p:spPr>
            <a:xfrm flipH="false" flipV="false" rot="0">
              <a:off x="0" y="0"/>
              <a:ext cx="1048856" cy="815010"/>
            </a:xfrm>
            <a:custGeom>
              <a:avLst/>
              <a:gdLst/>
              <a:ahLst/>
              <a:cxnLst/>
              <a:rect r="r" b="b" t="t" l="l"/>
              <a:pathLst>
                <a:path h="815010" w="1048856">
                  <a:moveTo>
                    <a:pt x="524428" y="0"/>
                  </a:moveTo>
                  <a:lnTo>
                    <a:pt x="1048856" y="407505"/>
                  </a:lnTo>
                  <a:lnTo>
                    <a:pt x="524428" y="815010"/>
                  </a:lnTo>
                  <a:lnTo>
                    <a:pt x="0" y="407505"/>
                  </a:lnTo>
                  <a:lnTo>
                    <a:pt x="524428" y="0"/>
                  </a:lnTo>
                  <a:close/>
                </a:path>
              </a:pathLst>
            </a:custGeom>
            <a:gradFill rotWithShape="true">
              <a:gsLst>
                <a:gs pos="0">
                  <a:srgbClr val="3E63B2">
                    <a:alpha val="100000"/>
                  </a:srgbClr>
                </a:gs>
                <a:gs pos="100000">
                  <a:srgbClr val="000000">
                    <a:alpha val="100000"/>
                  </a:srgbClr>
                </a:gs>
              </a:gsLst>
              <a:lin ang="5400000"/>
            </a:gradFill>
          </p:spPr>
        </p:sp>
        <p:sp>
          <p:nvSpPr>
            <p:cNvPr name="TextBox 7" id="7"/>
            <p:cNvSpPr txBox="true"/>
            <p:nvPr/>
          </p:nvSpPr>
          <p:spPr>
            <a:xfrm>
              <a:off x="180272" y="130555"/>
              <a:ext cx="688312" cy="544376"/>
            </a:xfrm>
            <a:prstGeom prst="rect">
              <a:avLst/>
            </a:prstGeom>
          </p:spPr>
          <p:txBody>
            <a:bodyPr anchor="ctr" rtlCol="false" tIns="21459" lIns="21459" bIns="21459" rIns="21459"/>
            <a:lstStyle/>
            <a:p>
              <a:pPr algn="ctr">
                <a:lnSpc>
                  <a:spcPts val="827"/>
                </a:lnSpc>
              </a:pPr>
            </a:p>
          </p:txBody>
        </p:sp>
      </p:grpSp>
      <p:sp>
        <p:nvSpPr>
          <p:cNvPr name="Freeform 8" id="8"/>
          <p:cNvSpPr/>
          <p:nvPr/>
        </p:nvSpPr>
        <p:spPr>
          <a:xfrm flipH="false" flipV="false" rot="0">
            <a:off x="5133880" y="-1391642"/>
            <a:ext cx="5602903" cy="5731870"/>
          </a:xfrm>
          <a:custGeom>
            <a:avLst/>
            <a:gdLst/>
            <a:ahLst/>
            <a:cxnLst/>
            <a:rect r="r" b="b" t="t" l="l"/>
            <a:pathLst>
              <a:path h="5731870" w="5602903">
                <a:moveTo>
                  <a:pt x="0" y="0"/>
                </a:moveTo>
                <a:lnTo>
                  <a:pt x="5602902" y="0"/>
                </a:lnTo>
                <a:lnTo>
                  <a:pt x="5602902" y="5731870"/>
                </a:lnTo>
                <a:lnTo>
                  <a:pt x="0" y="5731870"/>
                </a:lnTo>
                <a:lnTo>
                  <a:pt x="0" y="0"/>
                </a:lnTo>
                <a:close/>
              </a:path>
            </a:pathLst>
          </a:custGeom>
          <a:blipFill>
            <a:blip r:embed="rId6">
              <a:alphaModFix amt="23000"/>
              <a:extLst>
                <a:ext uri="{96DAC541-7B7A-43D3-8B79-37D633B846F1}">
                  <asvg:svgBlip xmlns:asvg="http://schemas.microsoft.com/office/drawing/2016/SVG/main" r:embed="rId7"/>
                </a:ext>
              </a:extLst>
            </a:blip>
            <a:stretch>
              <a:fillRect l="0" t="0" r="0" b="0"/>
            </a:stretch>
          </a:blipFill>
        </p:spPr>
      </p:sp>
      <p:grpSp>
        <p:nvGrpSpPr>
          <p:cNvPr name="Group 9" id="9"/>
          <p:cNvGrpSpPr/>
          <p:nvPr/>
        </p:nvGrpSpPr>
        <p:grpSpPr>
          <a:xfrm rot="0">
            <a:off x="-2906776" y="5412054"/>
            <a:ext cx="9763497" cy="7586697"/>
            <a:chOff x="0" y="0"/>
            <a:chExt cx="1048856" cy="815010"/>
          </a:xfrm>
        </p:grpSpPr>
        <p:sp>
          <p:nvSpPr>
            <p:cNvPr name="Freeform 10" id="10"/>
            <p:cNvSpPr/>
            <p:nvPr/>
          </p:nvSpPr>
          <p:spPr>
            <a:xfrm flipH="false" flipV="false" rot="0">
              <a:off x="0" y="0"/>
              <a:ext cx="1048856" cy="815010"/>
            </a:xfrm>
            <a:custGeom>
              <a:avLst/>
              <a:gdLst/>
              <a:ahLst/>
              <a:cxnLst/>
              <a:rect r="r" b="b" t="t" l="l"/>
              <a:pathLst>
                <a:path h="815010" w="1048856">
                  <a:moveTo>
                    <a:pt x="524428" y="0"/>
                  </a:moveTo>
                  <a:lnTo>
                    <a:pt x="1048856" y="407505"/>
                  </a:lnTo>
                  <a:lnTo>
                    <a:pt x="524428" y="815010"/>
                  </a:lnTo>
                  <a:lnTo>
                    <a:pt x="0" y="407505"/>
                  </a:lnTo>
                  <a:lnTo>
                    <a:pt x="524428" y="0"/>
                  </a:lnTo>
                  <a:close/>
                </a:path>
              </a:pathLst>
            </a:custGeom>
            <a:gradFill rotWithShape="true">
              <a:gsLst>
                <a:gs pos="0">
                  <a:srgbClr val="3E63B2">
                    <a:alpha val="100000"/>
                  </a:srgbClr>
                </a:gs>
                <a:gs pos="100000">
                  <a:srgbClr val="000000">
                    <a:alpha val="100000"/>
                  </a:srgbClr>
                </a:gs>
              </a:gsLst>
              <a:lin ang="5400000"/>
            </a:gradFill>
          </p:spPr>
        </p:sp>
        <p:sp>
          <p:nvSpPr>
            <p:cNvPr name="TextBox 11" id="11"/>
            <p:cNvSpPr txBox="true"/>
            <p:nvPr/>
          </p:nvSpPr>
          <p:spPr>
            <a:xfrm>
              <a:off x="180272" y="130555"/>
              <a:ext cx="688312" cy="544376"/>
            </a:xfrm>
            <a:prstGeom prst="rect">
              <a:avLst/>
            </a:prstGeom>
          </p:spPr>
          <p:txBody>
            <a:bodyPr anchor="ctr" rtlCol="false" tIns="21459" lIns="21459" bIns="21459" rIns="21459"/>
            <a:lstStyle/>
            <a:p>
              <a:pPr algn="ctr">
                <a:lnSpc>
                  <a:spcPts val="827"/>
                </a:lnSpc>
              </a:pPr>
            </a:p>
          </p:txBody>
        </p:sp>
      </p:grpSp>
      <p:grpSp>
        <p:nvGrpSpPr>
          <p:cNvPr name="Group 12" id="12"/>
          <p:cNvGrpSpPr/>
          <p:nvPr/>
        </p:nvGrpSpPr>
        <p:grpSpPr>
          <a:xfrm rot="0">
            <a:off x="264990" y="8271459"/>
            <a:ext cx="6963072" cy="4610277"/>
            <a:chOff x="0" y="0"/>
            <a:chExt cx="2495408" cy="1652219"/>
          </a:xfrm>
        </p:grpSpPr>
        <p:sp>
          <p:nvSpPr>
            <p:cNvPr name="Freeform 13" id="13"/>
            <p:cNvSpPr/>
            <p:nvPr/>
          </p:nvSpPr>
          <p:spPr>
            <a:xfrm flipH="false" flipV="false" rot="0">
              <a:off x="0" y="0"/>
              <a:ext cx="2495408" cy="1652219"/>
            </a:xfrm>
            <a:custGeom>
              <a:avLst/>
              <a:gdLst/>
              <a:ahLst/>
              <a:cxnLst/>
              <a:rect r="r" b="b" t="t" l="l"/>
              <a:pathLst>
                <a:path h="1652219" w="2495408">
                  <a:moveTo>
                    <a:pt x="27796" y="0"/>
                  </a:moveTo>
                  <a:lnTo>
                    <a:pt x="2467611" y="0"/>
                  </a:lnTo>
                  <a:cubicBezTo>
                    <a:pt x="2482963" y="0"/>
                    <a:pt x="2495408" y="12445"/>
                    <a:pt x="2495408" y="27796"/>
                  </a:cubicBezTo>
                  <a:lnTo>
                    <a:pt x="2495408" y="1624423"/>
                  </a:lnTo>
                  <a:cubicBezTo>
                    <a:pt x="2495408" y="1639775"/>
                    <a:pt x="2482963" y="1652219"/>
                    <a:pt x="2467611" y="1652219"/>
                  </a:cubicBezTo>
                  <a:lnTo>
                    <a:pt x="27796" y="1652219"/>
                  </a:lnTo>
                  <a:cubicBezTo>
                    <a:pt x="12445" y="1652219"/>
                    <a:pt x="0" y="1639775"/>
                    <a:pt x="0" y="1624423"/>
                  </a:cubicBezTo>
                  <a:lnTo>
                    <a:pt x="0" y="27796"/>
                  </a:lnTo>
                  <a:cubicBezTo>
                    <a:pt x="0" y="12445"/>
                    <a:pt x="12445" y="0"/>
                    <a:pt x="27796" y="0"/>
                  </a:cubicBezTo>
                  <a:close/>
                </a:path>
              </a:pathLst>
            </a:custGeom>
            <a:gradFill rotWithShape="true">
              <a:gsLst>
                <a:gs pos="0">
                  <a:srgbClr val="3E63B2">
                    <a:alpha val="100000"/>
                  </a:srgbClr>
                </a:gs>
                <a:gs pos="100000">
                  <a:srgbClr val="000000">
                    <a:alpha val="100000"/>
                  </a:srgbClr>
                </a:gs>
              </a:gsLst>
              <a:lin ang="5400000"/>
            </a:gradFill>
          </p:spPr>
        </p:sp>
        <p:sp>
          <p:nvSpPr>
            <p:cNvPr name="TextBox 14" id="14"/>
            <p:cNvSpPr txBox="true"/>
            <p:nvPr/>
          </p:nvSpPr>
          <p:spPr>
            <a:xfrm>
              <a:off x="0" y="-9525"/>
              <a:ext cx="2495408" cy="1661744"/>
            </a:xfrm>
            <a:prstGeom prst="rect">
              <a:avLst/>
            </a:prstGeom>
          </p:spPr>
          <p:txBody>
            <a:bodyPr anchor="ctr" rtlCol="false" tIns="50800" lIns="50800" bIns="50800" rIns="50800"/>
            <a:lstStyle/>
            <a:p>
              <a:pPr algn="ctr">
                <a:lnSpc>
                  <a:spcPts val="1666"/>
                </a:lnSpc>
              </a:pPr>
            </a:p>
          </p:txBody>
        </p:sp>
      </p:grpSp>
      <p:grpSp>
        <p:nvGrpSpPr>
          <p:cNvPr name="Group 15" id="15"/>
          <p:cNvGrpSpPr/>
          <p:nvPr/>
        </p:nvGrpSpPr>
        <p:grpSpPr>
          <a:xfrm rot="0">
            <a:off x="924129" y="7990367"/>
            <a:ext cx="2341717" cy="621591"/>
            <a:chOff x="0" y="0"/>
            <a:chExt cx="681255" cy="180834"/>
          </a:xfrm>
        </p:grpSpPr>
        <p:sp>
          <p:nvSpPr>
            <p:cNvPr name="Freeform 16" id="16"/>
            <p:cNvSpPr/>
            <p:nvPr/>
          </p:nvSpPr>
          <p:spPr>
            <a:xfrm flipH="false" flipV="false" rot="0">
              <a:off x="0" y="0"/>
              <a:ext cx="681255" cy="180834"/>
            </a:xfrm>
            <a:custGeom>
              <a:avLst/>
              <a:gdLst/>
              <a:ahLst/>
              <a:cxnLst/>
              <a:rect r="r" b="b" t="t" l="l"/>
              <a:pathLst>
                <a:path h="180834" w="681255">
                  <a:moveTo>
                    <a:pt x="42979" y="0"/>
                  </a:moveTo>
                  <a:lnTo>
                    <a:pt x="638276" y="0"/>
                  </a:lnTo>
                  <a:cubicBezTo>
                    <a:pt x="662013" y="0"/>
                    <a:pt x="681255" y="19242"/>
                    <a:pt x="681255" y="42979"/>
                  </a:cubicBezTo>
                  <a:lnTo>
                    <a:pt x="681255" y="137855"/>
                  </a:lnTo>
                  <a:cubicBezTo>
                    <a:pt x="681255" y="161592"/>
                    <a:pt x="662013" y="180834"/>
                    <a:pt x="638276" y="180834"/>
                  </a:cubicBezTo>
                  <a:lnTo>
                    <a:pt x="42979" y="180834"/>
                  </a:lnTo>
                  <a:cubicBezTo>
                    <a:pt x="19242" y="180834"/>
                    <a:pt x="0" y="161592"/>
                    <a:pt x="0" y="137855"/>
                  </a:cubicBezTo>
                  <a:lnTo>
                    <a:pt x="0" y="42979"/>
                  </a:lnTo>
                  <a:cubicBezTo>
                    <a:pt x="0" y="19242"/>
                    <a:pt x="19242" y="0"/>
                    <a:pt x="42979" y="0"/>
                  </a:cubicBezTo>
                  <a:close/>
                </a:path>
              </a:pathLst>
            </a:custGeom>
            <a:gradFill rotWithShape="true">
              <a:gsLst>
                <a:gs pos="0">
                  <a:srgbClr val="3E63B2">
                    <a:alpha val="100000"/>
                  </a:srgbClr>
                </a:gs>
                <a:gs pos="100000">
                  <a:srgbClr val="000000">
                    <a:alpha val="100000"/>
                  </a:srgbClr>
                </a:gs>
              </a:gsLst>
              <a:lin ang="5400000"/>
            </a:gradFill>
          </p:spPr>
        </p:sp>
        <p:sp>
          <p:nvSpPr>
            <p:cNvPr name="TextBox 17" id="17"/>
            <p:cNvSpPr txBox="true"/>
            <p:nvPr/>
          </p:nvSpPr>
          <p:spPr>
            <a:xfrm>
              <a:off x="0" y="-9525"/>
              <a:ext cx="681255" cy="190359"/>
            </a:xfrm>
            <a:prstGeom prst="rect">
              <a:avLst/>
            </a:prstGeom>
          </p:spPr>
          <p:txBody>
            <a:bodyPr anchor="ctr" rtlCol="false" tIns="50800" lIns="50800" bIns="50800" rIns="50800"/>
            <a:lstStyle/>
            <a:p>
              <a:pPr algn="ctr">
                <a:lnSpc>
                  <a:spcPts val="1666"/>
                </a:lnSpc>
              </a:pPr>
            </a:p>
          </p:txBody>
        </p:sp>
      </p:grpSp>
      <p:sp>
        <p:nvSpPr>
          <p:cNvPr name="TextBox 18" id="18"/>
          <p:cNvSpPr txBox="true"/>
          <p:nvPr/>
        </p:nvSpPr>
        <p:spPr>
          <a:xfrm rot="0">
            <a:off x="1025130" y="9873473"/>
            <a:ext cx="2512894" cy="263935"/>
          </a:xfrm>
          <a:prstGeom prst="rect">
            <a:avLst/>
          </a:prstGeom>
        </p:spPr>
        <p:txBody>
          <a:bodyPr anchor="t" rtlCol="false" tIns="0" lIns="0" bIns="0" rIns="0">
            <a:spAutoFit/>
          </a:bodyPr>
          <a:lstStyle/>
          <a:p>
            <a:pPr algn="l">
              <a:lnSpc>
                <a:spcPts val="2032"/>
              </a:lnSpc>
            </a:pPr>
            <a:r>
              <a:rPr lang="en-US" sz="1612">
                <a:solidFill>
                  <a:srgbClr val="FFFFFF"/>
                </a:solidFill>
                <a:latin typeface="Sansita"/>
                <a:ea typeface="Sansita"/>
                <a:cs typeface="Sansita"/>
                <a:sym typeface="Sansita"/>
              </a:rPr>
              <a:t>thumuaphelieumiennam.vn</a:t>
            </a:r>
          </a:p>
        </p:txBody>
      </p:sp>
      <p:sp>
        <p:nvSpPr>
          <p:cNvPr name="Freeform 19" id="19"/>
          <p:cNvSpPr/>
          <p:nvPr/>
        </p:nvSpPr>
        <p:spPr>
          <a:xfrm flipH="false" flipV="false" rot="0">
            <a:off x="3610024" y="5216285"/>
            <a:ext cx="3365750" cy="3365750"/>
          </a:xfrm>
          <a:custGeom>
            <a:avLst/>
            <a:gdLst/>
            <a:ahLst/>
            <a:cxnLst/>
            <a:rect r="r" b="b" t="t" l="l"/>
            <a:pathLst>
              <a:path h="3365750" w="3365750">
                <a:moveTo>
                  <a:pt x="0" y="0"/>
                </a:moveTo>
                <a:lnTo>
                  <a:pt x="3365750" y="0"/>
                </a:lnTo>
                <a:lnTo>
                  <a:pt x="3365750" y="3365750"/>
                </a:lnTo>
                <a:lnTo>
                  <a:pt x="0" y="336575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20" id="20"/>
          <p:cNvGrpSpPr/>
          <p:nvPr/>
        </p:nvGrpSpPr>
        <p:grpSpPr>
          <a:xfrm rot="0">
            <a:off x="3746526" y="5352787"/>
            <a:ext cx="3092747" cy="3092747"/>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0"/>
              <a:stretch>
                <a:fillRect l="-24931" t="0" r="-24931" b="0"/>
              </a:stretch>
            </a:blipFill>
            <a:ln w="95250" cap="sq">
              <a:gradFill>
                <a:gsLst>
                  <a:gs pos="0">
                    <a:srgbClr val="3E63B2">
                      <a:alpha val="100000"/>
                    </a:srgbClr>
                  </a:gs>
                  <a:gs pos="100000">
                    <a:srgbClr val="000000">
                      <a:alpha val="100000"/>
                    </a:srgbClr>
                  </a:gs>
                </a:gsLst>
                <a:lin ang="5400000"/>
              </a:gradFill>
              <a:prstDash val="solid"/>
              <a:miter/>
            </a:ln>
          </p:spPr>
        </p:sp>
      </p:grpSp>
      <p:sp>
        <p:nvSpPr>
          <p:cNvPr name="Freeform 22" id="22"/>
          <p:cNvSpPr/>
          <p:nvPr/>
        </p:nvSpPr>
        <p:spPr>
          <a:xfrm flipH="false" flipV="false" rot="0">
            <a:off x="494040" y="9706468"/>
            <a:ext cx="426809" cy="426809"/>
          </a:xfrm>
          <a:custGeom>
            <a:avLst/>
            <a:gdLst/>
            <a:ahLst/>
            <a:cxnLst/>
            <a:rect r="r" b="b" t="t" l="l"/>
            <a:pathLst>
              <a:path h="426809" w="426809">
                <a:moveTo>
                  <a:pt x="0" y="0"/>
                </a:moveTo>
                <a:lnTo>
                  <a:pt x="426810" y="0"/>
                </a:lnTo>
                <a:lnTo>
                  <a:pt x="426810" y="426809"/>
                </a:lnTo>
                <a:lnTo>
                  <a:pt x="0" y="42680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3" id="23"/>
          <p:cNvSpPr/>
          <p:nvPr/>
        </p:nvSpPr>
        <p:spPr>
          <a:xfrm flipH="false" flipV="false" rot="0">
            <a:off x="494040" y="9020185"/>
            <a:ext cx="419583" cy="419583"/>
          </a:xfrm>
          <a:custGeom>
            <a:avLst/>
            <a:gdLst/>
            <a:ahLst/>
            <a:cxnLst/>
            <a:rect r="r" b="b" t="t" l="l"/>
            <a:pathLst>
              <a:path h="419583" w="419583">
                <a:moveTo>
                  <a:pt x="0" y="0"/>
                </a:moveTo>
                <a:lnTo>
                  <a:pt x="419583" y="0"/>
                </a:lnTo>
                <a:lnTo>
                  <a:pt x="419583" y="419583"/>
                </a:lnTo>
                <a:lnTo>
                  <a:pt x="0" y="41958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24" id="24"/>
          <p:cNvSpPr txBox="true"/>
          <p:nvPr/>
        </p:nvSpPr>
        <p:spPr>
          <a:xfrm rot="0">
            <a:off x="916016" y="1629550"/>
            <a:ext cx="3434096" cy="2045251"/>
          </a:xfrm>
          <a:prstGeom prst="rect">
            <a:avLst/>
          </a:prstGeom>
        </p:spPr>
        <p:txBody>
          <a:bodyPr anchor="t" rtlCol="false" tIns="0" lIns="0" bIns="0" rIns="0">
            <a:spAutoFit/>
          </a:bodyPr>
          <a:lstStyle/>
          <a:p>
            <a:pPr algn="l">
              <a:lnSpc>
                <a:spcPts val="7656"/>
              </a:lnSpc>
            </a:pPr>
            <a:r>
              <a:rPr lang="en-US" sz="8801">
                <a:solidFill>
                  <a:srgbClr val="131E35"/>
                </a:solidFill>
                <a:latin typeface="Sansita"/>
                <a:ea typeface="Sansita"/>
                <a:cs typeface="Sansita"/>
                <a:sym typeface="Sansita"/>
              </a:rPr>
              <a:t>Thank You</a:t>
            </a:r>
          </a:p>
        </p:txBody>
      </p:sp>
      <p:sp>
        <p:nvSpPr>
          <p:cNvPr name="TextBox 25" id="25"/>
          <p:cNvSpPr txBox="true"/>
          <p:nvPr/>
        </p:nvSpPr>
        <p:spPr>
          <a:xfrm rot="0">
            <a:off x="966924" y="3626625"/>
            <a:ext cx="5563705" cy="619125"/>
          </a:xfrm>
          <a:prstGeom prst="rect">
            <a:avLst/>
          </a:prstGeom>
        </p:spPr>
        <p:txBody>
          <a:bodyPr anchor="t" rtlCol="false" tIns="0" lIns="0" bIns="0" rIns="0">
            <a:spAutoFit/>
          </a:bodyPr>
          <a:lstStyle/>
          <a:p>
            <a:pPr algn="l">
              <a:lnSpc>
                <a:spcPts val="4350"/>
              </a:lnSpc>
            </a:pPr>
            <a:r>
              <a:rPr lang="en-US" sz="5000">
                <a:solidFill>
                  <a:srgbClr val="2B4F99"/>
                </a:solidFill>
                <a:latin typeface="Sansita"/>
                <a:ea typeface="Sansita"/>
                <a:cs typeface="Sansita"/>
                <a:sym typeface="Sansita"/>
              </a:rPr>
              <a:t>Uy tín tạo niềm tin</a:t>
            </a:r>
          </a:p>
        </p:txBody>
      </p:sp>
      <p:sp>
        <p:nvSpPr>
          <p:cNvPr name="TextBox 26" id="26"/>
          <p:cNvSpPr txBox="true"/>
          <p:nvPr/>
        </p:nvSpPr>
        <p:spPr>
          <a:xfrm rot="0">
            <a:off x="982491" y="8108948"/>
            <a:ext cx="2224992" cy="374904"/>
          </a:xfrm>
          <a:prstGeom prst="rect">
            <a:avLst/>
          </a:prstGeom>
        </p:spPr>
        <p:txBody>
          <a:bodyPr anchor="t" rtlCol="false" tIns="0" lIns="0" bIns="0" rIns="0">
            <a:spAutoFit/>
          </a:bodyPr>
          <a:lstStyle/>
          <a:p>
            <a:pPr algn="ctr">
              <a:lnSpc>
                <a:spcPts val="2927"/>
              </a:lnSpc>
            </a:pPr>
            <a:r>
              <a:rPr lang="en-US" sz="2399">
                <a:solidFill>
                  <a:srgbClr val="FFFFFF"/>
                </a:solidFill>
                <a:latin typeface="Sansita"/>
                <a:ea typeface="Sansita"/>
                <a:cs typeface="Sansita"/>
                <a:sym typeface="Sansita"/>
              </a:rPr>
              <a:t>Liên Hệ</a:t>
            </a:r>
          </a:p>
        </p:txBody>
      </p:sp>
      <p:sp>
        <p:nvSpPr>
          <p:cNvPr name="TextBox 27" id="27"/>
          <p:cNvSpPr txBox="true"/>
          <p:nvPr/>
        </p:nvSpPr>
        <p:spPr>
          <a:xfrm rot="0">
            <a:off x="1025130" y="9701129"/>
            <a:ext cx="989835" cy="164086"/>
          </a:xfrm>
          <a:prstGeom prst="rect">
            <a:avLst/>
          </a:prstGeom>
        </p:spPr>
        <p:txBody>
          <a:bodyPr anchor="t" rtlCol="false" tIns="0" lIns="0" bIns="0" rIns="0">
            <a:spAutoFit/>
          </a:bodyPr>
          <a:lstStyle/>
          <a:p>
            <a:pPr algn="l">
              <a:lnSpc>
                <a:spcPts val="1217"/>
              </a:lnSpc>
            </a:pPr>
            <a:r>
              <a:rPr lang="en-US" sz="966">
                <a:solidFill>
                  <a:srgbClr val="FFFFFF"/>
                </a:solidFill>
                <a:latin typeface="Sansita"/>
                <a:ea typeface="Sansita"/>
                <a:cs typeface="Sansita"/>
                <a:sym typeface="Sansita"/>
              </a:rPr>
              <a:t>Website:</a:t>
            </a:r>
          </a:p>
        </p:txBody>
      </p:sp>
      <p:sp>
        <p:nvSpPr>
          <p:cNvPr name="TextBox 28" id="28"/>
          <p:cNvSpPr txBox="true"/>
          <p:nvPr/>
        </p:nvSpPr>
        <p:spPr>
          <a:xfrm rot="0">
            <a:off x="966767" y="9186353"/>
            <a:ext cx="1818740" cy="263955"/>
          </a:xfrm>
          <a:prstGeom prst="rect">
            <a:avLst/>
          </a:prstGeom>
        </p:spPr>
        <p:txBody>
          <a:bodyPr anchor="t" rtlCol="false" tIns="0" lIns="0" bIns="0" rIns="0">
            <a:spAutoFit/>
          </a:bodyPr>
          <a:lstStyle/>
          <a:p>
            <a:pPr algn="l">
              <a:lnSpc>
                <a:spcPts val="2028"/>
              </a:lnSpc>
            </a:pPr>
            <a:r>
              <a:rPr lang="en-US" sz="1610">
                <a:solidFill>
                  <a:srgbClr val="FFFFFF"/>
                </a:solidFill>
                <a:latin typeface="Sansita"/>
                <a:ea typeface="Sansita"/>
                <a:cs typeface="Sansita"/>
                <a:sym typeface="Sansita"/>
              </a:rPr>
              <a:t> 0528 74 6789</a:t>
            </a:r>
          </a:p>
        </p:txBody>
      </p:sp>
      <p:sp>
        <p:nvSpPr>
          <p:cNvPr name="TextBox 29" id="29"/>
          <p:cNvSpPr txBox="true"/>
          <p:nvPr/>
        </p:nvSpPr>
        <p:spPr>
          <a:xfrm rot="0">
            <a:off x="1025130" y="8997001"/>
            <a:ext cx="1512830" cy="164105"/>
          </a:xfrm>
          <a:prstGeom prst="rect">
            <a:avLst/>
          </a:prstGeom>
        </p:spPr>
        <p:txBody>
          <a:bodyPr anchor="t" rtlCol="false" tIns="0" lIns="0" bIns="0" rIns="0">
            <a:spAutoFit/>
          </a:bodyPr>
          <a:lstStyle/>
          <a:p>
            <a:pPr algn="l">
              <a:lnSpc>
                <a:spcPts val="1214"/>
              </a:lnSpc>
            </a:pPr>
            <a:r>
              <a:rPr lang="en-US" sz="963">
                <a:solidFill>
                  <a:srgbClr val="FFFFFF"/>
                </a:solidFill>
                <a:latin typeface="Sansita"/>
                <a:ea typeface="Sansita"/>
                <a:cs typeface="Sansita"/>
                <a:sym typeface="Sansita"/>
              </a:rPr>
              <a:t>Điện Thoại:</a:t>
            </a:r>
          </a:p>
        </p:txBody>
      </p:sp>
      <p:sp>
        <p:nvSpPr>
          <p:cNvPr name="TextBox 30" id="30"/>
          <p:cNvSpPr txBox="true"/>
          <p:nvPr/>
        </p:nvSpPr>
        <p:spPr>
          <a:xfrm rot="0">
            <a:off x="986742" y="4383233"/>
            <a:ext cx="5061898" cy="438150"/>
          </a:xfrm>
          <a:prstGeom prst="rect">
            <a:avLst/>
          </a:prstGeom>
        </p:spPr>
        <p:txBody>
          <a:bodyPr anchor="t" rtlCol="false" tIns="0" lIns="0" bIns="0" rIns="0">
            <a:spAutoFit/>
          </a:bodyPr>
          <a:lstStyle/>
          <a:p>
            <a:pPr algn="l">
              <a:lnSpc>
                <a:spcPts val="3449"/>
              </a:lnSpc>
            </a:pPr>
            <a:r>
              <a:rPr lang="en-US" sz="2999">
                <a:solidFill>
                  <a:srgbClr val="131E35"/>
                </a:solidFill>
                <a:latin typeface="Sansita"/>
                <a:ea typeface="Sansita"/>
                <a:cs typeface="Sansita"/>
                <a:sym typeface="Sansita"/>
              </a:rPr>
              <a:t>Đồng hành cùng phát triển.</a:t>
            </a:r>
          </a:p>
        </p:txBody>
      </p:sp>
      <p:grpSp>
        <p:nvGrpSpPr>
          <p:cNvPr name="Group 31" id="31"/>
          <p:cNvGrpSpPr/>
          <p:nvPr/>
        </p:nvGrpSpPr>
        <p:grpSpPr>
          <a:xfrm rot="0">
            <a:off x="3674526" y="9016061"/>
            <a:ext cx="3350069" cy="1121347"/>
            <a:chOff x="0" y="0"/>
            <a:chExt cx="4466759" cy="1495130"/>
          </a:xfrm>
        </p:grpSpPr>
        <p:sp>
          <p:nvSpPr>
            <p:cNvPr name="Freeform 32" id="32"/>
            <p:cNvSpPr/>
            <p:nvPr/>
          </p:nvSpPr>
          <p:spPr>
            <a:xfrm flipH="false" flipV="false" rot="0">
              <a:off x="0" y="920543"/>
              <a:ext cx="569079" cy="569079"/>
            </a:xfrm>
            <a:custGeom>
              <a:avLst/>
              <a:gdLst/>
              <a:ahLst/>
              <a:cxnLst/>
              <a:rect r="r" b="b" t="t" l="l"/>
              <a:pathLst>
                <a:path h="569079" w="569079">
                  <a:moveTo>
                    <a:pt x="0" y="0"/>
                  </a:moveTo>
                  <a:lnTo>
                    <a:pt x="569079" y="0"/>
                  </a:lnTo>
                  <a:lnTo>
                    <a:pt x="569079" y="569079"/>
                  </a:lnTo>
                  <a:lnTo>
                    <a:pt x="0" y="569079"/>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33" id="33"/>
            <p:cNvSpPr/>
            <p:nvPr/>
          </p:nvSpPr>
          <p:spPr>
            <a:xfrm flipH="false" flipV="false" rot="0">
              <a:off x="970" y="5499"/>
              <a:ext cx="559444" cy="559444"/>
            </a:xfrm>
            <a:custGeom>
              <a:avLst/>
              <a:gdLst/>
              <a:ahLst/>
              <a:cxnLst/>
              <a:rect r="r" b="b" t="t" l="l"/>
              <a:pathLst>
                <a:path h="559444" w="559444">
                  <a:moveTo>
                    <a:pt x="0" y="0"/>
                  </a:moveTo>
                  <a:lnTo>
                    <a:pt x="559444" y="0"/>
                  </a:lnTo>
                  <a:lnTo>
                    <a:pt x="559444" y="559444"/>
                  </a:lnTo>
                  <a:lnTo>
                    <a:pt x="0" y="559444"/>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TextBox 34" id="34"/>
            <p:cNvSpPr txBox="true"/>
            <p:nvPr/>
          </p:nvSpPr>
          <p:spPr>
            <a:xfrm rot="0">
              <a:off x="719678" y="1149566"/>
              <a:ext cx="3747080" cy="345563"/>
            </a:xfrm>
            <a:prstGeom prst="rect">
              <a:avLst/>
            </a:prstGeom>
          </p:spPr>
          <p:txBody>
            <a:bodyPr anchor="t" rtlCol="false" tIns="0" lIns="0" bIns="0" rIns="0">
              <a:spAutoFit/>
            </a:bodyPr>
            <a:lstStyle/>
            <a:p>
              <a:pPr algn="l">
                <a:lnSpc>
                  <a:spcPts val="2032"/>
                </a:lnSpc>
              </a:pPr>
              <a:r>
                <a:rPr lang="en-US" sz="1612">
                  <a:solidFill>
                    <a:srgbClr val="FFFFFF"/>
                  </a:solidFill>
                  <a:latin typeface="Sansita"/>
                  <a:ea typeface="Sansita"/>
                  <a:cs typeface="Sansita"/>
                  <a:sym typeface="Sansita"/>
                </a:rPr>
                <a:t>127/3 Lê Thúc Hoạch, HCM</a:t>
              </a:r>
            </a:p>
          </p:txBody>
        </p:sp>
        <p:sp>
          <p:nvSpPr>
            <p:cNvPr name="TextBox 35" id="35"/>
            <p:cNvSpPr txBox="true"/>
            <p:nvPr/>
          </p:nvSpPr>
          <p:spPr>
            <a:xfrm rot="0">
              <a:off x="719678" y="233419"/>
              <a:ext cx="3699080" cy="345563"/>
            </a:xfrm>
            <a:prstGeom prst="rect">
              <a:avLst/>
            </a:prstGeom>
          </p:spPr>
          <p:txBody>
            <a:bodyPr anchor="t" rtlCol="false" tIns="0" lIns="0" bIns="0" rIns="0">
              <a:spAutoFit/>
            </a:bodyPr>
            <a:lstStyle/>
            <a:p>
              <a:pPr algn="l">
                <a:lnSpc>
                  <a:spcPts val="2032"/>
                </a:lnSpc>
              </a:pPr>
              <a:r>
                <a:rPr lang="en-US" sz="1612">
                  <a:solidFill>
                    <a:srgbClr val="FFFFFF"/>
                  </a:solidFill>
                  <a:latin typeface="Sansita"/>
                  <a:ea typeface="Sansita"/>
                  <a:cs typeface="Sansita"/>
                  <a:sym typeface="Sansita"/>
                </a:rPr>
                <a:t>quang0934586768@gmail.com</a:t>
              </a:r>
            </a:p>
          </p:txBody>
        </p:sp>
        <p:sp>
          <p:nvSpPr>
            <p:cNvPr name="TextBox 36" id="36"/>
            <p:cNvSpPr txBox="true"/>
            <p:nvPr/>
          </p:nvSpPr>
          <p:spPr>
            <a:xfrm rot="0">
              <a:off x="719678" y="919775"/>
              <a:ext cx="1319780" cy="212431"/>
            </a:xfrm>
            <a:prstGeom prst="rect">
              <a:avLst/>
            </a:prstGeom>
          </p:spPr>
          <p:txBody>
            <a:bodyPr anchor="t" rtlCol="false" tIns="0" lIns="0" bIns="0" rIns="0">
              <a:spAutoFit/>
            </a:bodyPr>
            <a:lstStyle/>
            <a:p>
              <a:pPr algn="l">
                <a:lnSpc>
                  <a:spcPts val="1217"/>
                </a:lnSpc>
              </a:pPr>
              <a:r>
                <a:rPr lang="en-US" sz="966">
                  <a:solidFill>
                    <a:srgbClr val="FFFFFF"/>
                  </a:solidFill>
                  <a:latin typeface="Sansita"/>
                  <a:ea typeface="Sansita"/>
                  <a:cs typeface="Sansita"/>
                  <a:sym typeface="Sansita"/>
                </a:rPr>
                <a:t>Trụ sở chính:</a:t>
              </a:r>
            </a:p>
          </p:txBody>
        </p:sp>
        <p:sp>
          <p:nvSpPr>
            <p:cNvPr name="TextBox 37" id="37"/>
            <p:cNvSpPr txBox="true"/>
            <p:nvPr/>
          </p:nvSpPr>
          <p:spPr>
            <a:xfrm rot="0">
              <a:off x="719678" y="-19050"/>
              <a:ext cx="1319780" cy="212431"/>
            </a:xfrm>
            <a:prstGeom prst="rect">
              <a:avLst/>
            </a:prstGeom>
          </p:spPr>
          <p:txBody>
            <a:bodyPr anchor="t" rtlCol="false" tIns="0" lIns="0" bIns="0" rIns="0">
              <a:spAutoFit/>
            </a:bodyPr>
            <a:lstStyle/>
            <a:p>
              <a:pPr algn="l">
                <a:lnSpc>
                  <a:spcPts val="1217"/>
                </a:lnSpc>
              </a:pPr>
              <a:r>
                <a:rPr lang="en-US" sz="966">
                  <a:solidFill>
                    <a:srgbClr val="FFFFFF"/>
                  </a:solidFill>
                  <a:latin typeface="Sansita"/>
                  <a:ea typeface="Sansita"/>
                  <a:cs typeface="Sansita"/>
                  <a:sym typeface="Sansita"/>
                </a:rPr>
                <a:t>Mail:</a:t>
              </a:r>
            </a:p>
          </p:txBody>
        </p:sp>
        <p:sp>
          <p:nvSpPr>
            <p:cNvPr name="Freeform 38" id="38"/>
            <p:cNvSpPr/>
            <p:nvPr/>
          </p:nvSpPr>
          <p:spPr>
            <a:xfrm flipH="false" flipV="false" rot="0">
              <a:off x="168435" y="1026115"/>
              <a:ext cx="232210" cy="357934"/>
            </a:xfrm>
            <a:custGeom>
              <a:avLst/>
              <a:gdLst/>
              <a:ahLst/>
              <a:cxnLst/>
              <a:rect r="r" b="b" t="t" l="l"/>
              <a:pathLst>
                <a:path h="357934" w="232210">
                  <a:moveTo>
                    <a:pt x="0" y="0"/>
                  </a:moveTo>
                  <a:lnTo>
                    <a:pt x="232209" y="0"/>
                  </a:lnTo>
                  <a:lnTo>
                    <a:pt x="232209" y="357934"/>
                  </a:lnTo>
                  <a:lnTo>
                    <a:pt x="0" y="357934"/>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39" id="39"/>
            <p:cNvSpPr/>
            <p:nvPr/>
          </p:nvSpPr>
          <p:spPr>
            <a:xfrm flipH="false" flipV="false" rot="0">
              <a:off x="99434" y="150005"/>
              <a:ext cx="360576" cy="270432"/>
            </a:xfrm>
            <a:custGeom>
              <a:avLst/>
              <a:gdLst/>
              <a:ahLst/>
              <a:cxnLst/>
              <a:rect r="r" b="b" t="t" l="l"/>
              <a:pathLst>
                <a:path h="270432" w="360576">
                  <a:moveTo>
                    <a:pt x="0" y="0"/>
                  </a:moveTo>
                  <a:lnTo>
                    <a:pt x="360576" y="0"/>
                  </a:lnTo>
                  <a:lnTo>
                    <a:pt x="360576" y="270432"/>
                  </a:lnTo>
                  <a:lnTo>
                    <a:pt x="0" y="270432"/>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grpSp>
      <p:sp>
        <p:nvSpPr>
          <p:cNvPr name="Freeform 40" id="40"/>
          <p:cNvSpPr/>
          <p:nvPr/>
        </p:nvSpPr>
        <p:spPr>
          <a:xfrm flipH="false" flipV="false" rot="0">
            <a:off x="1825779" y="4960259"/>
            <a:ext cx="2763408" cy="2763408"/>
          </a:xfrm>
          <a:custGeom>
            <a:avLst/>
            <a:gdLst/>
            <a:ahLst/>
            <a:cxnLst/>
            <a:rect r="r" b="b" t="t" l="l"/>
            <a:pathLst>
              <a:path h="2763408" w="2763408">
                <a:moveTo>
                  <a:pt x="0" y="0"/>
                </a:moveTo>
                <a:lnTo>
                  <a:pt x="2763408" y="0"/>
                </a:lnTo>
                <a:lnTo>
                  <a:pt x="2763408" y="2763408"/>
                </a:lnTo>
                <a:lnTo>
                  <a:pt x="0" y="276340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41" id="41"/>
          <p:cNvGrpSpPr/>
          <p:nvPr/>
        </p:nvGrpSpPr>
        <p:grpSpPr>
          <a:xfrm rot="0">
            <a:off x="1937852" y="5072332"/>
            <a:ext cx="2539263" cy="2539263"/>
            <a:chOff x="0" y="0"/>
            <a:chExt cx="812800" cy="812800"/>
          </a:xfrm>
        </p:grpSpPr>
        <p:sp>
          <p:nvSpPr>
            <p:cNvPr name="Freeform 42" id="4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3"/>
              <a:stretch>
                <a:fillRect l="0" t="-25046" r="0" b="-25046"/>
              </a:stretch>
            </a:blipFill>
            <a:ln w="95250" cap="sq">
              <a:gradFill>
                <a:gsLst>
                  <a:gs pos="0">
                    <a:srgbClr val="3E63B2">
                      <a:alpha val="100000"/>
                    </a:srgbClr>
                  </a:gs>
                  <a:gs pos="100000">
                    <a:srgbClr val="000000">
                      <a:alpha val="100000"/>
                    </a:srgbClr>
                  </a:gs>
                </a:gsLst>
                <a:lin ang="5400000"/>
              </a:gradFill>
              <a:prstDash val="solid"/>
              <a:miter/>
            </a:ln>
          </p:spPr>
        </p:sp>
      </p:grpSp>
      <p:grpSp>
        <p:nvGrpSpPr>
          <p:cNvPr name="Group 43" id="43"/>
          <p:cNvGrpSpPr/>
          <p:nvPr/>
        </p:nvGrpSpPr>
        <p:grpSpPr>
          <a:xfrm rot="0">
            <a:off x="4705431" y="506144"/>
            <a:ext cx="2098569" cy="1293025"/>
            <a:chOff x="0" y="0"/>
            <a:chExt cx="2798091" cy="1724033"/>
          </a:xfrm>
        </p:grpSpPr>
        <p:sp>
          <p:nvSpPr>
            <p:cNvPr name="TextBox 44" id="44"/>
            <p:cNvSpPr txBox="true"/>
            <p:nvPr/>
          </p:nvSpPr>
          <p:spPr>
            <a:xfrm rot="0">
              <a:off x="461138" y="1151800"/>
              <a:ext cx="2269076" cy="287655"/>
            </a:xfrm>
            <a:prstGeom prst="rect">
              <a:avLst/>
            </a:prstGeom>
          </p:spPr>
          <p:txBody>
            <a:bodyPr anchor="t" rtlCol="false" tIns="0" lIns="0" bIns="0" rIns="0">
              <a:spAutoFit/>
            </a:bodyPr>
            <a:lstStyle/>
            <a:p>
              <a:pPr algn="r">
                <a:lnSpc>
                  <a:spcPts val="1620"/>
                </a:lnSpc>
              </a:pPr>
              <a:r>
                <a:rPr lang="en-US" sz="1500">
                  <a:solidFill>
                    <a:srgbClr val="FFFFFF"/>
                  </a:solidFill>
                  <a:latin typeface="Sansita"/>
                  <a:ea typeface="Sansita"/>
                  <a:cs typeface="Sansita"/>
                  <a:sym typeface="Sansita"/>
                </a:rPr>
                <a:t>ANH PHÁT</a:t>
              </a:r>
              <a:r>
                <a:rPr lang="en-US" sz="1500">
                  <a:solidFill>
                    <a:srgbClr val="FFFFFF"/>
                  </a:solidFill>
                  <a:latin typeface="Sansita"/>
                  <a:ea typeface="Sansita"/>
                  <a:cs typeface="Sansita"/>
                  <a:sym typeface="Sansita"/>
                </a:rPr>
                <a:t> INC.</a:t>
              </a:r>
            </a:p>
          </p:txBody>
        </p:sp>
        <p:sp>
          <p:nvSpPr>
            <p:cNvPr name="TextBox 45" id="45"/>
            <p:cNvSpPr txBox="true"/>
            <p:nvPr/>
          </p:nvSpPr>
          <p:spPr>
            <a:xfrm rot="0">
              <a:off x="0" y="1478542"/>
              <a:ext cx="2730214" cy="245491"/>
            </a:xfrm>
            <a:prstGeom prst="rect">
              <a:avLst/>
            </a:prstGeom>
          </p:spPr>
          <p:txBody>
            <a:bodyPr anchor="t" rtlCol="false" tIns="0" lIns="0" bIns="0" rIns="0">
              <a:spAutoFit/>
            </a:bodyPr>
            <a:lstStyle/>
            <a:p>
              <a:pPr algn="r">
                <a:lnSpc>
                  <a:spcPts val="1404"/>
                </a:lnSpc>
              </a:pPr>
              <a:r>
                <a:rPr lang="en-US" sz="1300">
                  <a:solidFill>
                    <a:srgbClr val="FFFFFF"/>
                  </a:solidFill>
                  <a:latin typeface="Sansita"/>
                  <a:ea typeface="Sansita"/>
                  <a:cs typeface="Sansita"/>
                  <a:sym typeface="Sansita"/>
                </a:rPr>
                <a:t>Chuyên Mua Phế Liệu</a:t>
              </a:r>
            </a:p>
          </p:txBody>
        </p:sp>
        <p:sp>
          <p:nvSpPr>
            <p:cNvPr name="Freeform 46" id="46"/>
            <p:cNvSpPr/>
            <p:nvPr/>
          </p:nvSpPr>
          <p:spPr>
            <a:xfrm flipH="false" flipV="false" rot="0">
              <a:off x="1507226" y="0"/>
              <a:ext cx="1290865" cy="1290865"/>
            </a:xfrm>
            <a:custGeom>
              <a:avLst/>
              <a:gdLst/>
              <a:ahLst/>
              <a:cxnLst/>
              <a:rect r="r" b="b" t="t" l="l"/>
              <a:pathLst>
                <a:path h="1290865" w="1290865">
                  <a:moveTo>
                    <a:pt x="0" y="0"/>
                  </a:moveTo>
                  <a:lnTo>
                    <a:pt x="1290865" y="0"/>
                  </a:lnTo>
                  <a:lnTo>
                    <a:pt x="1290865" y="1290865"/>
                  </a:lnTo>
                  <a:lnTo>
                    <a:pt x="0" y="1290865"/>
                  </a:lnTo>
                  <a:lnTo>
                    <a:pt x="0" y="0"/>
                  </a:lnTo>
                  <a:close/>
                </a:path>
              </a:pathLst>
            </a:custGeom>
            <a:blipFill>
              <a:blip r:embed="rId24"/>
              <a:stretch>
                <a:fillRect l="0" t="0" r="0" b="0"/>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DAG8NzFihnQ</dc:identifier>
  <dcterms:modified xsi:type="dcterms:W3CDTF">2011-08-01T06:04:30Z</dcterms:modified>
  <cp:revision>1</cp:revision>
  <dc:title>Profile AP PL</dc:title>
</cp:coreProperties>
</file>